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90" r:id="rId3"/>
    <p:sldId id="278" r:id="rId4"/>
    <p:sldId id="288" r:id="rId5"/>
    <p:sldId id="425" r:id="rId6"/>
    <p:sldId id="426" r:id="rId7"/>
    <p:sldId id="428" r:id="rId8"/>
    <p:sldId id="429" r:id="rId9"/>
    <p:sldId id="430" r:id="rId10"/>
    <p:sldId id="431" r:id="rId11"/>
    <p:sldId id="432" r:id="rId12"/>
    <p:sldId id="433" r:id="rId13"/>
    <p:sldId id="439" r:id="rId14"/>
    <p:sldId id="438" r:id="rId15"/>
    <p:sldId id="434" r:id="rId16"/>
    <p:sldId id="435" r:id="rId17"/>
    <p:sldId id="436" r:id="rId18"/>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2F2F2"/>
    <a:srgbClr val="007E27"/>
    <a:srgbClr val="66FF33"/>
    <a:srgbClr val="01457D"/>
    <a:srgbClr val="025EAA"/>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41869" autoAdjust="0"/>
    <p:restoredTop sz="94660"/>
  </p:normalViewPr>
  <p:slideViewPr>
    <p:cSldViewPr snapToGrid="0">
      <p:cViewPr>
        <p:scale>
          <a:sx n="100" d="100"/>
          <a:sy n="100" d="100"/>
        </p:scale>
        <p:origin x="-1944" y="-936"/>
      </p:cViewPr>
      <p:guideLst>
        <p:guide orient="horz" pos="1545"/>
        <p:guide pos="287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2019/11/20</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470"/>
            <a:ext cx="8229600" cy="855133"/>
          </a:xfrm>
        </p:spPr>
        <p:txBody>
          <a:bodyPr/>
          <a:lstStyle/>
          <a:p>
            <a:r>
              <a:rPr lang="zh-CN" altLang="en-US"/>
              <a:t>单击此处编辑母版标题样式</a:t>
            </a:r>
          </a:p>
        </p:txBody>
      </p:sp>
      <p:sp>
        <p:nvSpPr>
          <p:cNvPr id="3" name="内容占位符 2"/>
          <p:cNvSpPr>
            <a:spLocks noGrp="1"/>
          </p:cNvSpPr>
          <p:nvPr>
            <p:ph idx="1"/>
          </p:nvPr>
        </p:nvSpPr>
        <p:spPr>
          <a:xfrm>
            <a:off x="457200" y="1197187"/>
            <a:ext cx="8229600" cy="338609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672354"/>
            <a:ext cx="2133600" cy="356306"/>
          </a:xfrm>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a:xfrm>
            <a:off x="3124200" y="4672354"/>
            <a:ext cx="2895600" cy="356306"/>
          </a:xfrm>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a:xfrm>
            <a:off x="6553200" y="4672354"/>
            <a:ext cx="2133600" cy="356306"/>
          </a:xfrm>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grpSp>
        <p:nvGrpSpPr>
          <p:cNvPr id="7" name="组合 6"/>
          <p:cNvGrpSpPr/>
          <p:nvPr userDrawn="1"/>
        </p:nvGrpSpPr>
        <p:grpSpPr>
          <a:xfrm>
            <a:off x="7450969" y="126477"/>
            <a:ext cx="1433080" cy="430931"/>
            <a:chOff x="468128" y="370735"/>
            <a:chExt cx="1135204" cy="341359"/>
          </a:xfrm>
        </p:grpSpPr>
        <p:pic>
          <p:nvPicPr>
            <p:cNvPr id="8" name="图片 7"/>
            <p:cNvPicPr>
              <a:picLocks noChangeAspect="1"/>
            </p:cNvPicPr>
            <p:nvPr userDrawn="1"/>
          </p:nvPicPr>
          <p:blipFill>
            <a:blip r:embed="rId9"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9" name="图片 8"/>
            <p:cNvPicPr>
              <a:picLocks noChangeAspect="1"/>
            </p:cNvPicPr>
            <p:nvPr userDrawn="1"/>
          </p:nvPicPr>
          <p:blipFill>
            <a:blip r:embed="rId10"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5.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文本框 1"/>
          <p:cNvSpPr txBox="1"/>
          <p:nvPr/>
        </p:nvSpPr>
        <p:spPr>
          <a:xfrm>
            <a:off x="1332747" y="193439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bg1"/>
                </a:solidFill>
                <a:latin typeface="微软雅黑" panose="020B0503020204020204" charset="-122"/>
                <a:ea typeface="微软雅黑" panose="020B0503020204020204" charset="-122"/>
              </a:rPr>
              <a:t>中物理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5347970" y="2559947"/>
            <a:ext cx="2822575" cy="491490"/>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a:solidFill>
                  <a:schemeClr val="tx1"/>
                </a:solidFill>
                <a:latin typeface="等线" panose="02010600030101010101" pitchFamily="2" charset="-122"/>
                <a:ea typeface="等线" panose="02010600030101010101" pitchFamily="2" charset="-122"/>
              </a:rPr>
              <a:t>第十五章  第</a:t>
            </a:r>
            <a:r>
              <a:rPr lang="en-US" altLang="zh-CN" sz="4000" baseline="-25000" dirty="0">
                <a:solidFill>
                  <a:schemeClr val="tx1"/>
                </a:solidFill>
                <a:latin typeface="等线" panose="02010600030101010101" pitchFamily="2" charset="-122"/>
                <a:ea typeface="等线" panose="02010600030101010101" pitchFamily="2" charset="-122"/>
              </a:rPr>
              <a:t>3</a:t>
            </a:r>
            <a:r>
              <a:rPr lang="zh-CN" altLang="en-US" sz="4000" baseline="-25000" dirty="0">
                <a:solidFill>
                  <a:schemeClr val="tx1"/>
                </a:solidFill>
                <a:latin typeface="等线" panose="02010600030101010101" pitchFamily="2" charset="-122"/>
                <a:ea typeface="等线" panose="02010600030101010101" pitchFamily="2" charset="-122"/>
              </a:rPr>
              <a:t>节</a:t>
            </a:r>
            <a:endParaRPr lang="zh-CN" sz="4000" baseline="-25000" dirty="0">
              <a:solidFill>
                <a:schemeClr val="tx1"/>
              </a:solidFill>
              <a:latin typeface="等线" panose="02010600030101010101" pitchFamily="2" charset="-122"/>
              <a:ea typeface="等线" panose="02010600030101010101" pitchFamily="2" charset="-122"/>
            </a:endParaRPr>
          </a:p>
        </p:txBody>
      </p:sp>
      <p:sp>
        <p:nvSpPr>
          <p:cNvPr id="5" name="Shape 40"/>
          <p:cNvSpPr/>
          <p:nvPr/>
        </p:nvSpPr>
        <p:spPr>
          <a:xfrm>
            <a:off x="4004945" y="1086485"/>
            <a:ext cx="4816710"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a:solidFill>
                  <a:srgbClr val="007E27"/>
                </a:solidFill>
                <a:latin typeface="方正姚体" panose="02010601030101010101" pitchFamily="2" charset="-122"/>
                <a:ea typeface="方正姚体" panose="02010601030101010101" pitchFamily="2" charset="-122"/>
              </a:rPr>
              <a:t>人教版  物理</a:t>
            </a:r>
            <a:r>
              <a:rPr lang="zh-CN" altLang="en-US" sz="2400" b="1" baseline="-25000" dirty="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4438650" y="3272723"/>
            <a:ext cx="4223251"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en-US" altLang="zh-CN" sz="6000" b="1" baseline="-25000" dirty="0">
                <a:solidFill>
                  <a:srgbClr val="FF0000"/>
                </a:solidFill>
                <a:latin typeface="华文楷体" panose="02010600040101010101" pitchFamily="2" charset="-122"/>
                <a:ea typeface="华文楷体" panose="02010600040101010101" pitchFamily="2" charset="-122"/>
              </a:rPr>
              <a:t>   </a:t>
            </a:r>
            <a:r>
              <a:rPr lang="zh-CN" altLang="en-US" sz="6000" b="1" baseline="-25000" dirty="0">
                <a:solidFill>
                  <a:srgbClr val="FF0000"/>
                </a:solidFill>
                <a:latin typeface="华文楷体" panose="02010600040101010101" pitchFamily="2" charset="-122"/>
                <a:ea typeface="华文楷体" panose="02010600040101010101" pitchFamily="2" charset="-122"/>
              </a:rPr>
              <a:t>串联与并联</a:t>
            </a:r>
          </a:p>
        </p:txBody>
      </p:sp>
      <p:sp>
        <p:nvSpPr>
          <p:cNvPr id="4" name="矩形 3"/>
          <p:cNvSpPr/>
          <p:nvPr/>
        </p:nvSpPr>
        <p:spPr>
          <a:xfrm>
            <a:off x="229824" y="256090"/>
            <a:ext cx="2205846" cy="30777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en-US" altLang="zh-CN"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a:t>
            </a:r>
            <a:r>
              <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轻松备课</a:t>
            </a:r>
            <a:r>
              <a:rPr kumimoji="0" lang="en-US" altLang="zh-CN"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a:t>
            </a:r>
            <a:r>
              <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系列精品</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2693" y="764897"/>
            <a:ext cx="3592864" cy="3590100"/>
          </a:xfrm>
          <a:prstGeom prst="rect">
            <a:avLst/>
          </a:prstGeom>
          <a:effectLst>
            <a:glow rad="63500">
              <a:schemeClr val="accent3">
                <a:satMod val="175000"/>
                <a:alpha val="40000"/>
              </a:schemeClr>
            </a:glow>
            <a:outerShdw blurRad="50800" dist="38100" dir="5400000" algn="t" rotWithShape="0">
              <a:prstClr val="black">
                <a:alpha val="40000"/>
              </a:prstClr>
            </a:outerShdw>
          </a:effectLst>
        </p:spPr>
      </p:pic>
    </p:spTree>
  </p:cSld>
  <p:clrMapOvr>
    <a:masterClrMapping/>
  </p:clrMapOvr>
  <p:transition spd="med" advClick="0" advTm="2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70"/>
          <p:cNvSpPr/>
          <p:nvPr/>
        </p:nvSpPr>
        <p:spPr>
          <a:xfrm>
            <a:off x="3429447" y="1818346"/>
            <a:ext cx="309880" cy="414020"/>
          </a:xfrm>
          <a:prstGeom prst="rect">
            <a:avLst/>
          </a:prstGeom>
          <a:noFill/>
          <a:ln w="9525">
            <a:noFill/>
          </a:ln>
        </p:spPr>
        <p:txBody>
          <a:bodyPr wrap="none" anchor="t">
            <a:spAutoFit/>
          </a:bodyPr>
          <a:lstStyle/>
          <a:p>
            <a:endParaRPr lang="zh-CN" altLang="en-US" sz="2095" dirty="0">
              <a:latin typeface="Arial" panose="020B0604020202020204" pitchFamily="34" charset="0"/>
              <a:ea typeface="宋体" panose="02010600030101010101" pitchFamily="2" charset="-122"/>
            </a:endParaRPr>
          </a:p>
        </p:txBody>
      </p:sp>
      <p:sp>
        <p:nvSpPr>
          <p:cNvPr id="14341" name="Rectangle 72"/>
          <p:cNvSpPr/>
          <p:nvPr/>
        </p:nvSpPr>
        <p:spPr>
          <a:xfrm>
            <a:off x="3429447" y="1818346"/>
            <a:ext cx="309880" cy="414020"/>
          </a:xfrm>
          <a:prstGeom prst="rect">
            <a:avLst/>
          </a:prstGeom>
          <a:noFill/>
          <a:ln w="9525">
            <a:noFill/>
          </a:ln>
        </p:spPr>
        <p:txBody>
          <a:bodyPr wrap="none" anchor="t">
            <a:spAutoFit/>
          </a:bodyPr>
          <a:lstStyle/>
          <a:p>
            <a:endParaRPr lang="zh-CN" altLang="en-US" sz="2095" dirty="0">
              <a:latin typeface="Arial" panose="020B0604020202020204" pitchFamily="34" charset="0"/>
              <a:ea typeface="宋体" panose="02010600030101010101" pitchFamily="2" charset="-122"/>
            </a:endParaRPr>
          </a:p>
        </p:txBody>
      </p:sp>
      <p:graphicFrame>
        <p:nvGraphicFramePr>
          <p:cNvPr id="81927" name="表格 81926"/>
          <p:cNvGraphicFramePr/>
          <p:nvPr/>
        </p:nvGraphicFramePr>
        <p:xfrm>
          <a:off x="925830" y="890270"/>
          <a:ext cx="7143750" cy="3942080"/>
        </p:xfrm>
        <a:graphic>
          <a:graphicData uri="http://schemas.openxmlformats.org/drawingml/2006/table">
            <a:tbl>
              <a:tblPr/>
              <a:tblGrid>
                <a:gridCol w="1525905"/>
                <a:gridCol w="2773680"/>
                <a:gridCol w="2844165"/>
              </a:tblGrid>
              <a:tr h="384810">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eaLnBrk="1" hangingPunct="1">
                        <a:buNone/>
                      </a:pPr>
                      <a:endParaRPr lang="zh-CN" altLang="en-US" sz="1800" b="1" dirty="0">
                        <a:ea typeface="宋体" panose="02010600030101010101" pitchFamily="2" charset="-122"/>
                      </a:endParaRP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latin typeface="Times New Roman" panose="02020603050405020304" charset="0"/>
                          <a:ea typeface="宋体" panose="02010600030101010101" pitchFamily="2" charset="-122"/>
                        </a:rPr>
                        <a:t>串联电路</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latin typeface="Times New Roman" panose="02020603050405020304" charset="0"/>
                          <a:ea typeface="宋体" panose="02010600030101010101" pitchFamily="2" charset="-122"/>
                        </a:rPr>
                        <a:t>并联电路</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4810">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latin typeface="Times New Roman" panose="02020603050405020304" charset="0"/>
                          <a:ea typeface="宋体" panose="02010600030101010101" pitchFamily="2" charset="-122"/>
                        </a:rPr>
                        <a:t>连接特点</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latin typeface="Times New Roman" panose="02020603050405020304" charset="0"/>
                          <a:ea typeface="宋体" panose="02010600030101010101" pitchFamily="2" charset="-122"/>
                        </a:rPr>
                        <a:t>首尾顺次相连</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latin typeface="Times New Roman" panose="02020603050405020304" charset="0"/>
                          <a:ea typeface="宋体" panose="02010600030101010101" pitchFamily="2" charset="-122"/>
                        </a:rPr>
                        <a:t>首首、尾尾并列相连</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85165">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latin typeface="Times New Roman" panose="02020603050405020304" charset="0"/>
                          <a:ea typeface="宋体" panose="02010600030101010101" pitchFamily="2" charset="-122"/>
                        </a:rPr>
                        <a:t>电流路径</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ea typeface="宋体" panose="02010600030101010101" pitchFamily="2" charset="-122"/>
                        </a:rPr>
                        <a:t>电流只有一条路径</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ea typeface="宋体" panose="02010600030101010101" pitchFamily="2" charset="-122"/>
                        </a:rPr>
                        <a:t>电流有多条路径</a:t>
                      </a:r>
                      <a:endParaRPr lang="zh-CN" altLang="en-US" sz="1800" b="1" dirty="0">
                        <a:latin typeface="Times New Roman" panose="02020603050405020304" charset="0"/>
                        <a:ea typeface="宋体" panose="02010600030101010101" pitchFamily="2" charset="-122"/>
                      </a:endParaRPr>
                    </a:p>
                    <a:p>
                      <a:pPr marL="0" lvl="0" indent="0" algn="ctr">
                        <a:spcBef>
                          <a:spcPct val="0"/>
                        </a:spcBef>
                        <a:buNone/>
                      </a:pPr>
                      <a:r>
                        <a:rPr lang="zh-CN" altLang="en-US" sz="1800" b="1" dirty="0">
                          <a:ea typeface="宋体" panose="02010600030101010101" pitchFamily="2" charset="-122"/>
                        </a:rPr>
                        <a:t>（至少两条）</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85165">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latin typeface="Times New Roman" panose="02020603050405020304" charset="0"/>
                          <a:ea typeface="宋体" panose="02010600030101010101" pitchFamily="2" charset="-122"/>
                        </a:rPr>
                        <a:t>用电器是否相影响</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l" eaLnBrk="1" hangingPunct="1">
                        <a:spcBef>
                          <a:spcPct val="0"/>
                        </a:spcBef>
                        <a:buNone/>
                      </a:pPr>
                      <a:r>
                        <a:rPr lang="zh-CN" altLang="en-US" sz="1800" b="1" dirty="0">
                          <a:latin typeface="Times New Roman" panose="02020603050405020304" charset="0"/>
                          <a:ea typeface="宋体" panose="02010600030101010101" pitchFamily="2" charset="-122"/>
                        </a:rPr>
                        <a:t>各用电器之间互相影响</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l" eaLnBrk="1" hangingPunct="1">
                        <a:spcBef>
                          <a:spcPct val="0"/>
                        </a:spcBef>
                        <a:buNone/>
                      </a:pPr>
                      <a:r>
                        <a:rPr lang="zh-CN" altLang="en-US" sz="1800" b="1" dirty="0">
                          <a:ea typeface="宋体" panose="02010600030101010101" pitchFamily="2" charset="-122"/>
                        </a:rPr>
                        <a:t>各用电器可独立工作，互不影响</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86790">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latin typeface="Times New Roman" panose="02020603050405020304" charset="0"/>
                          <a:ea typeface="宋体" panose="02010600030101010101" pitchFamily="2" charset="-122"/>
                        </a:rPr>
                        <a:t>开关作用</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l" eaLnBrk="1" hangingPunct="1">
                        <a:spcBef>
                          <a:spcPct val="0"/>
                        </a:spcBef>
                        <a:buNone/>
                      </a:pPr>
                      <a:r>
                        <a:rPr lang="zh-CN" altLang="en-US" sz="1800" b="1" dirty="0">
                          <a:ea typeface="宋体" panose="02010600030101010101" pitchFamily="2" charset="-122"/>
                        </a:rPr>
                        <a:t>开关控制所有的用电器，开关的位置对电路无影响</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l" eaLnBrk="1" hangingPunct="1">
                        <a:spcBef>
                          <a:spcPct val="0"/>
                        </a:spcBef>
                        <a:buNone/>
                      </a:pPr>
                      <a:r>
                        <a:rPr lang="zh-CN" altLang="en-US" sz="1800" b="1" dirty="0">
                          <a:latin typeface="Times New Roman" panose="02020603050405020304" charset="0"/>
                          <a:ea typeface="宋体" panose="02010600030101010101" pitchFamily="2" charset="-122"/>
                        </a:rPr>
                        <a:t>干路开关控制整个电路，支路开关只控制它所在的那条支路</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15340">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algn="ctr" eaLnBrk="1" hangingPunct="1">
                        <a:spcBef>
                          <a:spcPct val="0"/>
                        </a:spcBef>
                        <a:buNone/>
                      </a:pPr>
                      <a:r>
                        <a:rPr lang="zh-CN" altLang="en-US" sz="1800" b="1" dirty="0">
                          <a:latin typeface="Times New Roman" panose="02020603050405020304" charset="0"/>
                          <a:ea typeface="宋体" panose="02010600030101010101" pitchFamily="2" charset="-122"/>
                        </a:rPr>
                        <a:t>电路图</a:t>
                      </a: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eaLnBrk="1" hangingPunct="1">
                        <a:buNone/>
                      </a:pPr>
                      <a:endParaRPr lang="zh-CN" altLang="en-US" sz="1645" dirty="0">
                        <a:ea typeface="宋体" panose="02010600030101010101" pitchFamily="2" charset="-122"/>
                      </a:endParaRP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anose="020B050302020402020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anose="020B050302020402020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anose="020B050302020402020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anose="020B0503020204020204" charset="-122"/>
                          <a:cs typeface="+mn-cs"/>
                        </a:defRPr>
                      </a:lvl5pPr>
                    </a:lstStyle>
                    <a:p>
                      <a:pPr marL="0" lvl="0" indent="0" eaLnBrk="1" hangingPunct="1">
                        <a:buNone/>
                      </a:pPr>
                      <a:endParaRPr lang="zh-CN" altLang="en-US" sz="1645" dirty="0">
                        <a:ea typeface="宋体" panose="02010600030101010101" pitchFamily="2" charset="-122"/>
                      </a:endParaRPr>
                    </a:p>
                  </a:txBody>
                  <a:tcPr marL="67333" marR="67333" marT="35013" marB="35013"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pSp>
        <p:nvGrpSpPr>
          <p:cNvPr id="14372" name="Group 33"/>
          <p:cNvGrpSpPr/>
          <p:nvPr/>
        </p:nvGrpSpPr>
        <p:grpSpPr>
          <a:xfrm>
            <a:off x="3325495" y="3813175"/>
            <a:ext cx="915670" cy="606425"/>
            <a:chOff x="0" y="0"/>
            <a:chExt cx="2161" cy="1108"/>
          </a:xfrm>
        </p:grpSpPr>
        <p:grpSp>
          <p:nvGrpSpPr>
            <p:cNvPr id="14373" name="Group 37"/>
            <p:cNvGrpSpPr/>
            <p:nvPr/>
          </p:nvGrpSpPr>
          <p:grpSpPr>
            <a:xfrm>
              <a:off x="360" y="0"/>
              <a:ext cx="1801" cy="1108"/>
              <a:chOff x="0" y="0"/>
              <a:chExt cx="1801" cy="1108"/>
            </a:xfrm>
          </p:grpSpPr>
          <p:sp>
            <p:nvSpPr>
              <p:cNvPr id="14374" name="AutoShape 53"/>
              <p:cNvSpPr/>
              <p:nvPr/>
            </p:nvSpPr>
            <p:spPr>
              <a:xfrm>
                <a:off x="0" y="781"/>
                <a:ext cx="360" cy="312"/>
              </a:xfrm>
              <a:prstGeom prst="flowChartSummingJunction">
                <a:avLst/>
              </a:prstGeom>
              <a:solidFill>
                <a:srgbClr val="FFFFFF"/>
              </a:solidFill>
              <a:ln w="9525" cap="flat" cmpd="sng">
                <a:solidFill>
                  <a:srgbClr val="000000"/>
                </a:solidFill>
                <a:prstDash val="solid"/>
                <a:round/>
                <a:headEnd type="none" w="med" len="med"/>
                <a:tailEnd type="none" w="med" len="med"/>
              </a:ln>
            </p:spPr>
            <p:txBody>
              <a:bodyPr anchor="t"/>
              <a:lstStyle/>
              <a:p>
                <a:endParaRPr lang="zh-CN" altLang="en-US" sz="2095" dirty="0">
                  <a:latin typeface="Arial" panose="020B0604020202020204" pitchFamily="34" charset="0"/>
                  <a:ea typeface="宋体" panose="02010600030101010101" pitchFamily="2" charset="-122"/>
                </a:endParaRPr>
              </a:p>
            </p:txBody>
          </p:sp>
          <p:grpSp>
            <p:nvGrpSpPr>
              <p:cNvPr id="14375" name="Group 39"/>
              <p:cNvGrpSpPr/>
              <p:nvPr/>
            </p:nvGrpSpPr>
            <p:grpSpPr>
              <a:xfrm>
                <a:off x="179" y="0"/>
                <a:ext cx="1622" cy="1108"/>
                <a:chOff x="0" y="0"/>
                <a:chExt cx="1622" cy="1108"/>
              </a:xfrm>
            </p:grpSpPr>
            <p:grpSp>
              <p:nvGrpSpPr>
                <p:cNvPr id="14376" name="Group 42"/>
                <p:cNvGrpSpPr/>
                <p:nvPr/>
              </p:nvGrpSpPr>
              <p:grpSpPr>
                <a:xfrm>
                  <a:off x="0" y="0"/>
                  <a:ext cx="1622" cy="982"/>
                  <a:chOff x="0" y="0"/>
                  <a:chExt cx="1622" cy="982"/>
                </a:xfrm>
              </p:grpSpPr>
              <p:grpSp>
                <p:nvGrpSpPr>
                  <p:cNvPr id="14377" name="Group 44"/>
                  <p:cNvGrpSpPr/>
                  <p:nvPr/>
                </p:nvGrpSpPr>
                <p:grpSpPr>
                  <a:xfrm>
                    <a:off x="0" y="0"/>
                    <a:ext cx="1621" cy="469"/>
                    <a:chOff x="0" y="0"/>
                    <a:chExt cx="1621" cy="469"/>
                  </a:xfrm>
                </p:grpSpPr>
                <p:grpSp>
                  <p:nvGrpSpPr>
                    <p:cNvPr id="14378" name="Group 46"/>
                    <p:cNvGrpSpPr/>
                    <p:nvPr/>
                  </p:nvGrpSpPr>
                  <p:grpSpPr>
                    <a:xfrm>
                      <a:off x="0" y="0"/>
                      <a:ext cx="1096" cy="469"/>
                      <a:chOff x="0" y="0"/>
                      <a:chExt cx="1096" cy="469"/>
                    </a:xfrm>
                  </p:grpSpPr>
                  <p:grpSp>
                    <p:nvGrpSpPr>
                      <p:cNvPr id="14379" name="Group 48"/>
                      <p:cNvGrpSpPr/>
                      <p:nvPr/>
                    </p:nvGrpSpPr>
                    <p:grpSpPr>
                      <a:xfrm>
                        <a:off x="0" y="0"/>
                        <a:ext cx="961" cy="469"/>
                        <a:chOff x="0" y="0"/>
                        <a:chExt cx="961" cy="469"/>
                      </a:xfrm>
                    </p:grpSpPr>
                    <p:grpSp>
                      <p:nvGrpSpPr>
                        <p:cNvPr id="14380" name="Group 50"/>
                        <p:cNvGrpSpPr/>
                        <p:nvPr/>
                      </p:nvGrpSpPr>
                      <p:grpSpPr>
                        <a:xfrm>
                          <a:off x="0" y="0"/>
                          <a:ext cx="62" cy="469"/>
                          <a:chOff x="0" y="0"/>
                          <a:chExt cx="62" cy="469"/>
                        </a:xfrm>
                      </p:grpSpPr>
                      <p:sp>
                        <p:nvSpPr>
                          <p:cNvPr id="14381" name="Line 52"/>
                          <p:cNvSpPr/>
                          <p:nvPr/>
                        </p:nvSpPr>
                        <p:spPr>
                          <a:xfrm>
                            <a:off x="0" y="157"/>
                            <a:ext cx="0" cy="156"/>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4382" name="Line 51"/>
                          <p:cNvSpPr/>
                          <p:nvPr/>
                        </p:nvSpPr>
                        <p:spPr>
                          <a:xfrm>
                            <a:off x="61" y="0"/>
                            <a:ext cx="1" cy="469"/>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383" name="Line 49"/>
                        <p:cNvSpPr/>
                        <p:nvPr/>
                      </p:nvSpPr>
                      <p:spPr>
                        <a:xfrm>
                          <a:off x="61" y="223"/>
                          <a:ext cx="90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384" name="Line 47"/>
                      <p:cNvSpPr/>
                      <p:nvPr/>
                    </p:nvSpPr>
                    <p:spPr>
                      <a:xfrm flipV="1">
                        <a:off x="916" y="61"/>
                        <a:ext cx="180" cy="156"/>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385" name="Line 45"/>
                    <p:cNvSpPr/>
                    <p:nvPr/>
                  </p:nvSpPr>
                  <p:spPr>
                    <a:xfrm>
                      <a:off x="1261" y="238"/>
                      <a:ext cx="36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386" name="Line 43"/>
                  <p:cNvSpPr/>
                  <p:nvPr/>
                </p:nvSpPr>
                <p:spPr>
                  <a:xfrm>
                    <a:off x="1621" y="202"/>
                    <a:ext cx="1" cy="78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387" name="Line 41"/>
                <p:cNvSpPr/>
                <p:nvPr/>
              </p:nvSpPr>
              <p:spPr>
                <a:xfrm>
                  <a:off x="1081" y="952"/>
                  <a:ext cx="54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4388" name="AutoShape 40"/>
                <p:cNvSpPr/>
                <p:nvPr/>
              </p:nvSpPr>
              <p:spPr>
                <a:xfrm>
                  <a:off x="706" y="796"/>
                  <a:ext cx="360" cy="312"/>
                </a:xfrm>
                <a:prstGeom prst="flowChartSummingJunction">
                  <a:avLst/>
                </a:prstGeom>
                <a:solidFill>
                  <a:srgbClr val="FFFFFF"/>
                </a:solidFill>
                <a:ln w="9525" cap="flat" cmpd="sng">
                  <a:solidFill>
                    <a:srgbClr val="000000"/>
                  </a:solidFill>
                  <a:prstDash val="solid"/>
                  <a:round/>
                  <a:headEnd type="none" w="med" len="med"/>
                  <a:tailEnd type="none" w="med" len="med"/>
                </a:ln>
              </p:spPr>
              <p:txBody>
                <a:bodyPr anchor="t"/>
                <a:lstStyle/>
                <a:p>
                  <a:endParaRPr lang="zh-CN" altLang="en-US" sz="2095" dirty="0">
                    <a:latin typeface="Arial" panose="020B0604020202020204" pitchFamily="34" charset="0"/>
                    <a:ea typeface="宋体" panose="02010600030101010101" pitchFamily="2" charset="-122"/>
                  </a:endParaRPr>
                </a:p>
              </p:txBody>
            </p:sp>
          </p:grpSp>
          <p:sp>
            <p:nvSpPr>
              <p:cNvPr id="14389" name="Line 38"/>
              <p:cNvSpPr/>
              <p:nvPr/>
            </p:nvSpPr>
            <p:spPr>
              <a:xfrm>
                <a:off x="360" y="952"/>
                <a:ext cx="54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390" name="Line 36"/>
            <p:cNvSpPr/>
            <p:nvPr/>
          </p:nvSpPr>
          <p:spPr>
            <a:xfrm>
              <a:off x="0" y="937"/>
              <a:ext cx="36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4391" name="Line 35"/>
            <p:cNvSpPr/>
            <p:nvPr/>
          </p:nvSpPr>
          <p:spPr>
            <a:xfrm>
              <a:off x="0" y="217"/>
              <a:ext cx="54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4392" name="Line 34"/>
            <p:cNvSpPr/>
            <p:nvPr/>
          </p:nvSpPr>
          <p:spPr>
            <a:xfrm>
              <a:off x="0" y="202"/>
              <a:ext cx="1" cy="72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grpSp>
        <p:nvGrpSpPr>
          <p:cNvPr id="14393" name="Group 4"/>
          <p:cNvGrpSpPr/>
          <p:nvPr/>
        </p:nvGrpSpPr>
        <p:grpSpPr>
          <a:xfrm>
            <a:off x="5970270" y="3854450"/>
            <a:ext cx="1012190" cy="698500"/>
            <a:chOff x="0" y="0"/>
            <a:chExt cx="2146" cy="1434"/>
          </a:xfrm>
        </p:grpSpPr>
        <p:grpSp>
          <p:nvGrpSpPr>
            <p:cNvPr id="14394" name="Group 8"/>
            <p:cNvGrpSpPr/>
            <p:nvPr/>
          </p:nvGrpSpPr>
          <p:grpSpPr>
            <a:xfrm>
              <a:off x="510" y="0"/>
              <a:ext cx="1636" cy="1434"/>
              <a:chOff x="0" y="0"/>
              <a:chExt cx="1636" cy="1434"/>
            </a:xfrm>
          </p:grpSpPr>
          <p:grpSp>
            <p:nvGrpSpPr>
              <p:cNvPr id="14395" name="Group 18"/>
              <p:cNvGrpSpPr/>
              <p:nvPr/>
            </p:nvGrpSpPr>
            <p:grpSpPr>
              <a:xfrm>
                <a:off x="60" y="0"/>
                <a:ext cx="1576" cy="1293"/>
                <a:chOff x="0" y="0"/>
                <a:chExt cx="1576" cy="1293"/>
              </a:xfrm>
            </p:grpSpPr>
            <p:grpSp>
              <p:nvGrpSpPr>
                <p:cNvPr id="14396" name="Group 20"/>
                <p:cNvGrpSpPr/>
                <p:nvPr/>
              </p:nvGrpSpPr>
              <p:grpSpPr>
                <a:xfrm>
                  <a:off x="0" y="0"/>
                  <a:ext cx="1576" cy="907"/>
                  <a:chOff x="0" y="0"/>
                  <a:chExt cx="1576" cy="907"/>
                </a:xfrm>
              </p:grpSpPr>
              <p:grpSp>
                <p:nvGrpSpPr>
                  <p:cNvPr id="14397" name="Group 22"/>
                  <p:cNvGrpSpPr/>
                  <p:nvPr/>
                </p:nvGrpSpPr>
                <p:grpSpPr>
                  <a:xfrm>
                    <a:off x="0" y="0"/>
                    <a:ext cx="1576" cy="906"/>
                    <a:chOff x="0" y="0"/>
                    <a:chExt cx="1576" cy="906"/>
                  </a:xfrm>
                </p:grpSpPr>
                <p:grpSp>
                  <p:nvGrpSpPr>
                    <p:cNvPr id="14398" name="Group 24"/>
                    <p:cNvGrpSpPr/>
                    <p:nvPr/>
                  </p:nvGrpSpPr>
                  <p:grpSpPr>
                    <a:xfrm>
                      <a:off x="0" y="0"/>
                      <a:ext cx="1575" cy="342"/>
                      <a:chOff x="0" y="0"/>
                      <a:chExt cx="1575" cy="342"/>
                    </a:xfrm>
                  </p:grpSpPr>
                  <p:grpSp>
                    <p:nvGrpSpPr>
                      <p:cNvPr id="14399" name="Group 26"/>
                      <p:cNvGrpSpPr/>
                      <p:nvPr/>
                    </p:nvGrpSpPr>
                    <p:grpSpPr>
                      <a:xfrm>
                        <a:off x="0" y="0"/>
                        <a:ext cx="1080" cy="342"/>
                        <a:chOff x="0" y="0"/>
                        <a:chExt cx="1080" cy="342"/>
                      </a:xfrm>
                    </p:grpSpPr>
                    <p:grpSp>
                      <p:nvGrpSpPr>
                        <p:cNvPr id="14400" name="Group 28"/>
                        <p:cNvGrpSpPr/>
                        <p:nvPr/>
                      </p:nvGrpSpPr>
                      <p:grpSpPr>
                        <a:xfrm>
                          <a:off x="0" y="30"/>
                          <a:ext cx="780" cy="312"/>
                          <a:chOff x="0" y="0"/>
                          <a:chExt cx="780" cy="312"/>
                        </a:xfrm>
                      </p:grpSpPr>
                      <p:sp>
                        <p:nvSpPr>
                          <p:cNvPr id="14401" name="Line 32"/>
                          <p:cNvSpPr/>
                          <p:nvPr/>
                        </p:nvSpPr>
                        <p:spPr>
                          <a:xfrm>
                            <a:off x="60" y="111"/>
                            <a:ext cx="72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nvGrpSpPr>
                          <p:cNvPr id="14402" name="Group 29"/>
                          <p:cNvGrpSpPr/>
                          <p:nvPr/>
                        </p:nvGrpSpPr>
                        <p:grpSpPr>
                          <a:xfrm>
                            <a:off x="0" y="0"/>
                            <a:ext cx="76" cy="312"/>
                            <a:chOff x="0" y="0"/>
                            <a:chExt cx="76" cy="312"/>
                          </a:xfrm>
                        </p:grpSpPr>
                        <p:sp>
                          <p:nvSpPr>
                            <p:cNvPr id="14403" name="Line 31"/>
                            <p:cNvSpPr/>
                            <p:nvPr/>
                          </p:nvSpPr>
                          <p:spPr>
                            <a:xfrm>
                              <a:off x="0" y="60"/>
                              <a:ext cx="0" cy="156"/>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4404" name="Line 30"/>
                            <p:cNvSpPr/>
                            <p:nvPr/>
                          </p:nvSpPr>
                          <p:spPr>
                            <a:xfrm>
                              <a:off x="75" y="0"/>
                              <a:ext cx="1" cy="312"/>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grpSp>
                    <p:sp>
                      <p:nvSpPr>
                        <p:cNvPr id="14405" name="Line 27"/>
                        <p:cNvSpPr/>
                        <p:nvPr/>
                      </p:nvSpPr>
                      <p:spPr>
                        <a:xfrm flipV="1">
                          <a:off x="720" y="0"/>
                          <a:ext cx="360" cy="156"/>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406" name="Line 25"/>
                      <p:cNvSpPr/>
                      <p:nvPr/>
                    </p:nvSpPr>
                    <p:spPr>
                      <a:xfrm>
                        <a:off x="1035" y="156"/>
                        <a:ext cx="54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407" name="Line 23"/>
                    <p:cNvSpPr/>
                    <p:nvPr/>
                  </p:nvSpPr>
                  <p:spPr>
                    <a:xfrm>
                      <a:off x="1575" y="126"/>
                      <a:ext cx="1" cy="78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408" name="Line 21"/>
                  <p:cNvSpPr/>
                  <p:nvPr/>
                </p:nvSpPr>
                <p:spPr>
                  <a:xfrm>
                    <a:off x="1035" y="906"/>
                    <a:ext cx="54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409" name="Line 19"/>
                <p:cNvSpPr/>
                <p:nvPr/>
              </p:nvSpPr>
              <p:spPr>
                <a:xfrm>
                  <a:off x="1020" y="513"/>
                  <a:ext cx="1" cy="78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grpSp>
            <p:nvGrpSpPr>
              <p:cNvPr id="14410" name="Group 14"/>
              <p:cNvGrpSpPr/>
              <p:nvPr/>
            </p:nvGrpSpPr>
            <p:grpSpPr>
              <a:xfrm>
                <a:off x="0" y="372"/>
                <a:ext cx="1080" cy="312"/>
                <a:chOff x="0" y="0"/>
                <a:chExt cx="1080" cy="312"/>
              </a:xfrm>
            </p:grpSpPr>
            <p:sp>
              <p:nvSpPr>
                <p:cNvPr id="14411" name="Line 17"/>
                <p:cNvSpPr/>
                <p:nvPr/>
              </p:nvSpPr>
              <p:spPr>
                <a:xfrm>
                  <a:off x="0" y="156"/>
                  <a:ext cx="360" cy="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4412" name="AutoShape 16"/>
                <p:cNvSpPr/>
                <p:nvPr/>
              </p:nvSpPr>
              <p:spPr>
                <a:xfrm>
                  <a:off x="360" y="0"/>
                  <a:ext cx="360" cy="312"/>
                </a:xfrm>
                <a:prstGeom prst="flowChartSummingJunction">
                  <a:avLst/>
                </a:prstGeom>
                <a:solidFill>
                  <a:srgbClr val="FFFFFF"/>
                </a:solidFill>
                <a:ln w="9525" cap="flat" cmpd="sng">
                  <a:solidFill>
                    <a:srgbClr val="000000"/>
                  </a:solidFill>
                  <a:prstDash val="solid"/>
                  <a:round/>
                  <a:headEnd type="none" w="med" len="med"/>
                  <a:tailEnd type="none" w="med" len="med"/>
                </a:ln>
              </p:spPr>
              <p:txBody>
                <a:bodyPr anchor="t"/>
                <a:lstStyle/>
                <a:p>
                  <a:endParaRPr lang="zh-CN" altLang="en-US" sz="2095" dirty="0">
                    <a:latin typeface="Arial" panose="020B0604020202020204" pitchFamily="34" charset="0"/>
                    <a:ea typeface="宋体" panose="02010600030101010101" pitchFamily="2" charset="-122"/>
                  </a:endParaRPr>
                </a:p>
              </p:txBody>
            </p:sp>
            <p:sp>
              <p:nvSpPr>
                <p:cNvPr id="14413" name="Line 15"/>
                <p:cNvSpPr/>
                <p:nvPr/>
              </p:nvSpPr>
              <p:spPr>
                <a:xfrm>
                  <a:off x="720" y="156"/>
                  <a:ext cx="360" cy="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grpSp>
            <p:nvGrpSpPr>
              <p:cNvPr id="14414" name="Group 10"/>
              <p:cNvGrpSpPr/>
              <p:nvPr/>
            </p:nvGrpSpPr>
            <p:grpSpPr>
              <a:xfrm>
                <a:off x="15" y="1122"/>
                <a:ext cx="1080" cy="312"/>
                <a:chOff x="0" y="0"/>
                <a:chExt cx="1080" cy="312"/>
              </a:xfrm>
            </p:grpSpPr>
            <p:sp>
              <p:nvSpPr>
                <p:cNvPr id="14415" name="Line 13"/>
                <p:cNvSpPr/>
                <p:nvPr/>
              </p:nvSpPr>
              <p:spPr>
                <a:xfrm>
                  <a:off x="0" y="156"/>
                  <a:ext cx="360" cy="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4416" name="AutoShape 12"/>
                <p:cNvSpPr/>
                <p:nvPr/>
              </p:nvSpPr>
              <p:spPr>
                <a:xfrm>
                  <a:off x="360" y="0"/>
                  <a:ext cx="360" cy="312"/>
                </a:xfrm>
                <a:prstGeom prst="flowChartSummingJunction">
                  <a:avLst/>
                </a:prstGeom>
                <a:solidFill>
                  <a:srgbClr val="FFFFFF"/>
                </a:solidFill>
                <a:ln w="9525" cap="flat" cmpd="sng">
                  <a:solidFill>
                    <a:srgbClr val="000000"/>
                  </a:solidFill>
                  <a:prstDash val="solid"/>
                  <a:round/>
                  <a:headEnd type="none" w="med" len="med"/>
                  <a:tailEnd type="none" w="med" len="med"/>
                </a:ln>
              </p:spPr>
              <p:txBody>
                <a:bodyPr anchor="t"/>
                <a:lstStyle/>
                <a:p>
                  <a:endParaRPr lang="zh-CN" altLang="en-US" sz="2095" dirty="0">
                    <a:latin typeface="Arial" panose="020B0604020202020204" pitchFamily="34" charset="0"/>
                    <a:ea typeface="宋体" panose="02010600030101010101" pitchFamily="2" charset="-122"/>
                  </a:endParaRPr>
                </a:p>
              </p:txBody>
            </p:sp>
            <p:sp>
              <p:nvSpPr>
                <p:cNvPr id="14417" name="Line 11"/>
                <p:cNvSpPr/>
                <p:nvPr/>
              </p:nvSpPr>
              <p:spPr>
                <a:xfrm>
                  <a:off x="720" y="156"/>
                  <a:ext cx="360" cy="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418" name="Line 9"/>
              <p:cNvSpPr/>
              <p:nvPr/>
            </p:nvSpPr>
            <p:spPr>
              <a:xfrm>
                <a:off x="15" y="498"/>
                <a:ext cx="1" cy="78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14419" name="Line 7"/>
            <p:cNvSpPr/>
            <p:nvPr/>
          </p:nvSpPr>
          <p:spPr>
            <a:xfrm>
              <a:off x="0" y="906"/>
              <a:ext cx="54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4420" name="Line 6"/>
            <p:cNvSpPr/>
            <p:nvPr/>
          </p:nvSpPr>
          <p:spPr>
            <a:xfrm>
              <a:off x="0" y="120"/>
              <a:ext cx="1" cy="780"/>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4421" name="Line 5"/>
            <p:cNvSpPr/>
            <p:nvPr/>
          </p:nvSpPr>
          <p:spPr>
            <a:xfrm>
              <a:off x="0" y="126"/>
              <a:ext cx="540" cy="1"/>
            </a:xfrm>
            <a:prstGeom prst="line">
              <a:avLst/>
            </a:prstGeom>
            <a:ln w="952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grpSp>
      <p:sp>
        <p:nvSpPr>
          <p:cNvPr id="3" name="流程图: 资料带 2"/>
          <p:cNvSpPr/>
          <p:nvPr/>
        </p:nvSpPr>
        <p:spPr>
          <a:xfrm>
            <a:off x="86360" y="57785"/>
            <a:ext cx="1204595" cy="5238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 name="Shape 120"/>
          <p:cNvSpPr/>
          <p:nvPr/>
        </p:nvSpPr>
        <p:spPr>
          <a:xfrm>
            <a:off x="231775" y="181610"/>
            <a:ext cx="9144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altLang="en-US" sz="1800">
                <a:ln>
                  <a:noFill/>
                </a:ln>
                <a:solidFill>
                  <a:srgbClr val="FFFF00"/>
                </a:solidFill>
                <a:effectLst/>
                <a:uFillTx/>
                <a:latin typeface="Arial" panose="020B0604020202020204"/>
                <a:ea typeface="Arial" panose="020B0604020202020204"/>
                <a:cs typeface="Arial" panose="020B0604020202020204"/>
                <a:sym typeface="Arial" panose="020B0604020202020204"/>
              </a:rPr>
              <a:t>归纳总结</a:t>
            </a:r>
            <a:endParaRPr kumimoji="0" lang="zh-CN" altLang="en-US" sz="1800" b="1" i="0" u="none" strike="noStrike" kern="0" cap="none" spc="0" normalizeH="0" baseline="0" noProof="0" dirty="0">
              <a:ln>
                <a:noFill/>
              </a:ln>
              <a:solidFill>
                <a:srgbClr val="FFFF00"/>
              </a:solidFill>
              <a:effectLst/>
              <a:uLnTx/>
              <a:uFillTx/>
              <a:latin typeface="Arial" panose="020B0604020202020204"/>
              <a:ea typeface="Arial" panose="020B0604020202020204"/>
              <a:cs typeface="Arial" panose="020B0604020202020204"/>
              <a:sym typeface="Arial" panose="020B0604020202020204"/>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9" name="组合 6147"/>
          <p:cNvGrpSpPr/>
          <p:nvPr/>
        </p:nvGrpSpPr>
        <p:grpSpPr>
          <a:xfrm>
            <a:off x="169545" y="41910"/>
            <a:ext cx="4618516" cy="810263"/>
            <a:chOff x="0" y="0"/>
            <a:chExt cx="7276" cy="1275"/>
          </a:xfrm>
        </p:grpSpPr>
        <p:sp>
          <p:nvSpPr>
            <p:cNvPr id="7170" name="矩形 7"/>
            <p:cNvSpPr/>
            <p:nvPr/>
          </p:nvSpPr>
          <p:spPr>
            <a:xfrm>
              <a:off x="882" y="0"/>
              <a:ext cx="2634" cy="1200"/>
            </a:xfrm>
            <a:custGeom>
              <a:avLst/>
              <a:gdLst/>
              <a:ahLst/>
              <a:cxnLst>
                <a:cxn ang="0">
                  <a:pos x="0" y="762000"/>
                </a:cxn>
                <a:cxn ang="0">
                  <a:pos x="4303712" y="762000"/>
                </a:cxn>
                <a:cxn ang="0">
                  <a:pos x="0" y="762000"/>
                </a:cxn>
                <a:cxn ang="0">
                  <a:pos x="0" y="0"/>
                </a:cxn>
                <a:cxn ang="0">
                  <a:pos x="1564" y="0"/>
                </a:cxn>
                <a:cxn ang="0">
                  <a:pos x="0" y="0"/>
                </a:cxn>
              </a:cxnLst>
              <a:rect l="0" t="0" r="0" b="0"/>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miter/>
              <a:headEnd type="none" w="med" len="med"/>
              <a:tailEnd type="none" w="med" len="med"/>
            </a:ln>
          </p:spPr>
          <p:txBody>
            <a:bodyPr/>
            <a:lstStyle/>
            <a:p>
              <a:endParaRPr lang="zh-CN" altLang="en-US"/>
            </a:p>
          </p:txBody>
        </p:sp>
        <p:sp>
          <p:nvSpPr>
            <p:cNvPr id="7171" name="任意多边形 16"/>
            <p:cNvSpPr/>
            <p:nvPr/>
          </p:nvSpPr>
          <p:spPr>
            <a:xfrm>
              <a:off x="0" y="454"/>
              <a:ext cx="826" cy="760"/>
            </a:xfrm>
            <a:custGeom>
              <a:avLst/>
              <a:gdLst/>
              <a:ahLst/>
              <a:cxnLst>
                <a:cxn ang="0">
                  <a:pos x="0" y="0"/>
                </a:cxn>
                <a:cxn ang="0">
                  <a:pos x="362728" y="0"/>
                </a:cxn>
                <a:cxn ang="0">
                  <a:pos x="362728" y="186547"/>
                </a:cxn>
                <a:cxn ang="0">
                  <a:pos x="549275" y="186547"/>
                </a:cxn>
                <a:cxn ang="0">
                  <a:pos x="549275" y="549275"/>
                </a:cxn>
                <a:cxn ang="0">
                  <a:pos x="0" y="549275"/>
                </a:cxn>
              </a:cxnLst>
              <a:rect l="0" t="0" r="0" b="0"/>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lstStyle/>
            <a:p>
              <a:endParaRPr lang="zh-CN" altLang="en-US"/>
            </a:p>
          </p:txBody>
        </p:sp>
        <p:sp>
          <p:nvSpPr>
            <p:cNvPr id="7173" name="文本框 6151"/>
            <p:cNvSpPr txBox="1"/>
            <p:nvPr/>
          </p:nvSpPr>
          <p:spPr>
            <a:xfrm>
              <a:off x="826" y="454"/>
              <a:ext cx="6450" cy="821"/>
            </a:xfrm>
            <a:prstGeom prst="rect">
              <a:avLst/>
            </a:prstGeom>
            <a:noFill/>
            <a:ln w="9525">
              <a:noFill/>
            </a:ln>
          </p:spPr>
          <p:txBody>
            <a:bodyPr wrap="none" anchor="t">
              <a:spAutoFit/>
            </a:bodyPr>
            <a:lstStyle/>
            <a:p>
              <a:pPr algn="l"/>
              <a:r>
                <a:rPr lang="zh-CN" altLang="en-US" sz="2800" b="1" dirty="0">
                  <a:solidFill>
                    <a:schemeClr val="tx1"/>
                  </a:solidFill>
                  <a:latin typeface="微软雅黑" panose="020B0503020204020204" charset="-122"/>
                  <a:ea typeface="微软雅黑" panose="020B0503020204020204" charset="-122"/>
                  <a:sym typeface="宋体" panose="02010600030101010101" pitchFamily="2" charset="-122"/>
                </a:rPr>
                <a:t>生活中的串联与并联电路</a:t>
              </a:r>
            </a:p>
          </p:txBody>
        </p:sp>
        <p:sp>
          <p:nvSpPr>
            <p:cNvPr id="7174" name="文本框 6152"/>
            <p:cNvSpPr txBox="1"/>
            <p:nvPr/>
          </p:nvSpPr>
          <p:spPr>
            <a:xfrm>
              <a:off x="0" y="452"/>
              <a:ext cx="873" cy="821"/>
            </a:xfrm>
            <a:prstGeom prst="rect">
              <a:avLst/>
            </a:prstGeom>
            <a:solidFill>
              <a:schemeClr val="accent2"/>
            </a:solidFill>
            <a:ln w="9525">
              <a:solidFill>
                <a:schemeClr val="accent1"/>
              </a:solidFill>
            </a:ln>
          </p:spPr>
          <p:txBody>
            <a:bodyPr anchor="t">
              <a:spAutoFit/>
            </a:bodyPr>
            <a:lstStyle/>
            <a:p>
              <a:r>
                <a:rPr lang="zh-CN" altLang="en-US" sz="2800" dirty="0">
                  <a:solidFill>
                    <a:srgbClr val="FFFF00"/>
                  </a:solidFill>
                  <a:latin typeface="微软雅黑" panose="020B0503020204020204" charset="-122"/>
                  <a:ea typeface="微软雅黑" panose="020B0503020204020204" charset="-122"/>
                </a:rPr>
                <a:t>二</a:t>
              </a:r>
            </a:p>
          </p:txBody>
        </p:sp>
      </p:grpSp>
      <p:pic>
        <p:nvPicPr>
          <p:cNvPr id="21506" name="图片 21505"/>
          <p:cNvPicPr>
            <a:picLocks noChangeAspect="1"/>
          </p:cNvPicPr>
          <p:nvPr/>
        </p:nvPicPr>
        <p:blipFill>
          <a:blip r:embed="rId2"/>
          <a:srcRect b="15356"/>
          <a:stretch>
            <a:fillRect/>
          </a:stretch>
        </p:blipFill>
        <p:spPr>
          <a:xfrm>
            <a:off x="1353820" y="941070"/>
            <a:ext cx="4846320" cy="3387725"/>
          </a:xfrm>
          <a:prstGeom prst="rect">
            <a:avLst/>
          </a:prstGeom>
          <a:noFill/>
          <a:ln w="9525">
            <a:noFill/>
          </a:ln>
        </p:spPr>
      </p:pic>
      <p:sp>
        <p:nvSpPr>
          <p:cNvPr id="12" name="文本框 11"/>
          <p:cNvSpPr txBox="1"/>
          <p:nvPr/>
        </p:nvSpPr>
        <p:spPr>
          <a:xfrm>
            <a:off x="2401570" y="4495800"/>
            <a:ext cx="513715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Arial" panose="020B0604020202020204"/>
                <a:sym typeface="Arial" panose="020B0604020202020204"/>
              </a:rPr>
              <a:t>串联电路</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blinds(horizontal)">
                                      <p:cBhvr>
                                        <p:cTn id="7" dur="500"/>
                                        <p:tgtEl>
                                          <p:spTgt spid="716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1506"/>
                                        </p:tgtEl>
                                        <p:attrNameLst>
                                          <p:attrName>style.visibility</p:attrName>
                                        </p:attrNameLst>
                                      </p:cBhvr>
                                      <p:to>
                                        <p:strVal val="visible"/>
                                      </p:to>
                                    </p:set>
                                    <p:animEffect transition="in" filter="barn(inVertical)">
                                      <p:cBhvr>
                                        <p:cTn id="12" dur="500"/>
                                        <p:tgtEl>
                                          <p:spTgt spid="2150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493" descr="u=2600535670,3720614747&amp;fm=26&amp;gp=0"/>
          <p:cNvPicPr>
            <a:picLocks noChangeAspect="1"/>
          </p:cNvPicPr>
          <p:nvPr/>
        </p:nvPicPr>
        <p:blipFill>
          <a:blip r:embed="rId2"/>
          <a:stretch>
            <a:fillRect/>
          </a:stretch>
        </p:blipFill>
        <p:spPr>
          <a:xfrm>
            <a:off x="1734820" y="1468120"/>
            <a:ext cx="4820285" cy="2831465"/>
          </a:xfrm>
          <a:prstGeom prst="rect">
            <a:avLst/>
          </a:prstGeom>
          <a:noFill/>
          <a:ln w="9525">
            <a:noFill/>
          </a:ln>
        </p:spPr>
      </p:pic>
      <p:sp>
        <p:nvSpPr>
          <p:cNvPr id="3" name="文本框 2"/>
          <p:cNvSpPr txBox="1"/>
          <p:nvPr/>
        </p:nvSpPr>
        <p:spPr>
          <a:xfrm>
            <a:off x="3411855" y="4455795"/>
            <a:ext cx="169100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Arial" panose="020B0604020202020204"/>
                <a:sym typeface="Arial" panose="020B0604020202020204"/>
              </a:rPr>
              <a:t>并联电路</a:t>
            </a:r>
          </a:p>
        </p:txBody>
      </p:sp>
      <p:sp>
        <p:nvSpPr>
          <p:cNvPr id="13" name="流程图: 资料带 12"/>
          <p:cNvSpPr/>
          <p:nvPr/>
        </p:nvSpPr>
        <p:spPr>
          <a:xfrm>
            <a:off x="170180" y="120015"/>
            <a:ext cx="1204595" cy="5238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170180" y="198120"/>
            <a:ext cx="135382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FF00"/>
                </a:solidFill>
                <a:effectLst/>
                <a:uFillTx/>
                <a:latin typeface="Arial" panose="020B0604020202020204"/>
                <a:ea typeface="Arial" panose="020B0604020202020204"/>
                <a:cs typeface="Arial" panose="020B0604020202020204"/>
                <a:sym typeface="Arial" panose="020B0604020202020204"/>
              </a:rPr>
              <a:t>观察与思考</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680" y="1026795"/>
            <a:ext cx="7498715" cy="31680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（1）过年的时候挂的彩灯，采用的是串联；</a:t>
            </a:r>
          </a:p>
          <a:p>
            <a:pPr marL="0" marR="0" indent="0" algn="l" defTabSz="914400" rtl="0" fontAlgn="auto" latinLnBrk="1" hangingPunct="0">
              <a:lnSpc>
                <a:spcPct val="100000"/>
              </a:lnSpc>
              <a:spcBef>
                <a:spcPts val="0"/>
              </a:spcBef>
              <a:spcAft>
                <a:spcPts val="0"/>
              </a:spcAft>
              <a:buClrTx/>
              <a:buSzTx/>
              <a:buFontTx/>
              <a:buNone/>
            </a:pPr>
            <a:endPar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（2）家里的电灯和电视机、冰箱互不影响，是采用了并联电路；</a:t>
            </a:r>
          </a:p>
          <a:p>
            <a:pPr marL="0" marR="0" indent="0" algn="l" defTabSz="914400" rtl="0" fontAlgn="auto" latinLnBrk="1" hangingPunct="0">
              <a:lnSpc>
                <a:spcPct val="100000"/>
              </a:lnSpc>
              <a:spcBef>
                <a:spcPts val="0"/>
              </a:spcBef>
              <a:spcAft>
                <a:spcPts val="0"/>
              </a:spcAft>
              <a:buClrTx/>
              <a:buSzTx/>
              <a:buFontTx/>
              <a:buNone/>
            </a:pPr>
            <a:endPar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（3）晚上，马路上的灯有亮有灭，它们是并联；</a:t>
            </a:r>
          </a:p>
          <a:p>
            <a:pPr marL="0" marR="0" indent="0" algn="l" defTabSz="914400" rtl="0" fontAlgn="auto" latinLnBrk="1" hangingPunct="0">
              <a:lnSpc>
                <a:spcPct val="100000"/>
              </a:lnSpc>
              <a:spcBef>
                <a:spcPts val="0"/>
              </a:spcBef>
              <a:spcAft>
                <a:spcPts val="0"/>
              </a:spcAft>
              <a:buClrTx/>
              <a:buSzTx/>
              <a:buFontTx/>
              <a:buNone/>
            </a:pPr>
            <a:endPar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（4）教室里的日光灯互不影响，采用的是并联；</a:t>
            </a:r>
          </a:p>
          <a:p>
            <a:pPr marL="0" marR="0" indent="0" algn="l" defTabSz="914400" rtl="0" fontAlgn="auto" latinLnBrk="1" hangingPunct="0">
              <a:lnSpc>
                <a:spcPct val="100000"/>
              </a:lnSpc>
              <a:spcBef>
                <a:spcPts val="0"/>
              </a:spcBef>
              <a:spcAft>
                <a:spcPts val="0"/>
              </a:spcAft>
              <a:buClrTx/>
              <a:buSzTx/>
              <a:buFontTx/>
              <a:buNone/>
            </a:pPr>
            <a:endPar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（5）工厂车间各台机器都要用电，它们工作要互不影响，属于并联。</a:t>
            </a:r>
          </a:p>
        </p:txBody>
      </p:sp>
      <p:sp>
        <p:nvSpPr>
          <p:cNvPr id="13" name="流程图: 资料带 12"/>
          <p:cNvSpPr/>
          <p:nvPr/>
        </p:nvSpPr>
        <p:spPr>
          <a:xfrm>
            <a:off x="170180" y="120015"/>
            <a:ext cx="1204595" cy="5238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170180" y="198120"/>
            <a:ext cx="135382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FF00"/>
                </a:solidFill>
                <a:effectLst/>
                <a:uFillTx/>
                <a:latin typeface="Arial" panose="020B0604020202020204"/>
                <a:ea typeface="Arial" panose="020B0604020202020204"/>
                <a:cs typeface="Arial" panose="020B0604020202020204"/>
                <a:sym typeface="Arial" panose="020B0604020202020204"/>
              </a:rPr>
              <a:t>观察与思考</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pic>
        <p:nvPicPr>
          <p:cNvPr id="18433" name="图片 82947"/>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461453" y="1526858"/>
            <a:ext cx="5327650" cy="2813050"/>
          </a:xfrm>
          <a:prstGeom prst="rect">
            <a:avLst/>
          </a:prstGeom>
          <a:noFill/>
          <a:ln w="9525">
            <a:noFill/>
          </a:ln>
        </p:spPr>
      </p:pic>
    </p:spTree>
  </p:cSld>
  <p:clrMapOvr>
    <a:masterClrMapping/>
  </p:clrMapOvr>
  <p:transition spd="slow" advClick="0" advTm="2000">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p:nvPr/>
        </p:nvSpPr>
        <p:spPr>
          <a:xfrm>
            <a:off x="638810" y="910590"/>
            <a:ext cx="7988935" cy="1938020"/>
          </a:xfrm>
          <a:prstGeom prst="rect">
            <a:avLst/>
          </a:prstGeom>
          <a:noFill/>
          <a:ln w="9525">
            <a:noFill/>
          </a:ln>
        </p:spPr>
        <p:txBody>
          <a:bodyPr wrap="square" anchor="ctr">
            <a:spAutoFit/>
          </a:bodyPr>
          <a:lstStyle/>
          <a:p>
            <a:pPr eaLnBrk="0" fontAlgn="auto" latinLnBrk="0" hangingPunct="0">
              <a:lnSpc>
                <a:spcPct val="150000"/>
              </a:lnSpc>
            </a:pPr>
            <a:r>
              <a:rPr lang="en-US" altLang="zh-CN" sz="2000" b="1">
                <a:latin typeface="宋体" panose="02010600030101010101" pitchFamily="2" charset="-122"/>
                <a:ea typeface="宋体" panose="02010600030101010101" pitchFamily="2" charset="-122"/>
              </a:rPr>
              <a:t>1.</a:t>
            </a:r>
            <a:r>
              <a:rPr lang="zh-CN" altLang="en-US" sz="2000" b="1" dirty="0">
                <a:latin typeface="宋体" panose="02010600030101010101" pitchFamily="2" charset="-122"/>
                <a:ea typeface="宋体" panose="02010600030101010101" pitchFamily="2" charset="-122"/>
              </a:rPr>
              <a:t>在连接串并联电路中，同学将两个灯泡和一个开关与电源连成了一个电路，闭合开关后，发现两灯都不亮，经检查，发现有一个灯泡与灯座接触不良。将这个灯泡安装好后，再次闭合开关，两灯都发光了。因此可以判定，两灯的连接关系为</a:t>
            </a:r>
            <a:r>
              <a:rPr lang="zh-CN" altLang="en-US" sz="2000" b="1" u="sng" dirty="0">
                <a:latin typeface="宋体" panose="02010600030101010101" pitchFamily="2" charset="-122"/>
                <a:ea typeface="宋体" panose="02010600030101010101" pitchFamily="2" charset="-122"/>
              </a:rPr>
              <a:t>       </a:t>
            </a:r>
            <a:r>
              <a:rPr lang="zh-CN" altLang="en-US" sz="2000" b="1" dirty="0">
                <a:latin typeface="宋体" panose="02010600030101010101" pitchFamily="2" charset="-122"/>
                <a:ea typeface="宋体" panose="02010600030101010101" pitchFamily="2" charset="-122"/>
              </a:rPr>
              <a:t>。</a:t>
            </a:r>
          </a:p>
        </p:txBody>
      </p:sp>
      <p:sp>
        <p:nvSpPr>
          <p:cNvPr id="3" name="TextBox 2"/>
          <p:cNvSpPr txBox="1"/>
          <p:nvPr/>
        </p:nvSpPr>
        <p:spPr>
          <a:xfrm>
            <a:off x="4908221" y="2334907"/>
            <a:ext cx="795020" cy="460375"/>
          </a:xfrm>
          <a:prstGeom prst="rect">
            <a:avLst/>
          </a:prstGeom>
          <a:noFill/>
          <a:ln w="9525">
            <a:noFill/>
          </a:ln>
        </p:spPr>
        <p:txBody>
          <a:bodyPr wrap="none" anchor="t">
            <a:spAutoFit/>
          </a:bodyPr>
          <a:lstStyle/>
          <a:p>
            <a:r>
              <a:rPr lang="zh-CN" altLang="en-US" sz="2400" b="1" dirty="0">
                <a:solidFill>
                  <a:srgbClr val="FF0000"/>
                </a:solidFill>
                <a:latin typeface="Times New Roman" panose="02020603050405020304" charset="0"/>
                <a:ea typeface="宋体" panose="02010600030101010101" pitchFamily="2" charset="-122"/>
              </a:rPr>
              <a:t>串联</a:t>
            </a:r>
          </a:p>
        </p:txBody>
      </p:sp>
      <p:sp>
        <p:nvSpPr>
          <p:cNvPr id="4" name="文本框 3"/>
          <p:cNvSpPr txBox="1"/>
          <p:nvPr/>
        </p:nvSpPr>
        <p:spPr>
          <a:xfrm>
            <a:off x="1249680" y="321945"/>
            <a:ext cx="226758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课堂练习</a:t>
            </a:r>
          </a:p>
        </p:txBody>
      </p:sp>
      <p:sp>
        <p:nvSpPr>
          <p:cNvPr id="6" name="Shape 108"/>
          <p:cNvSpPr/>
          <p:nvPr/>
        </p:nvSpPr>
        <p:spPr>
          <a:xfrm>
            <a:off x="238125" y="245110"/>
            <a:ext cx="733425" cy="6743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scene3d>
              <a:camera prst="orthographicFront"/>
              <a:lightRig rig="threePt" dir="t"/>
            </a:scene3d>
          </a:body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微软雅黑" panose="020B0503020204020204" charset="-122"/>
                <a:ea typeface="微软雅黑" panose="020B0503020204020204" charset="-122"/>
                <a:sym typeface="微软雅黑" panose="020B0503020204020204" charset="-122"/>
              </a:rPr>
              <a:t>4</a:t>
            </a:r>
          </a:p>
        </p:txBody>
      </p:sp>
      <p:cxnSp>
        <p:nvCxnSpPr>
          <p:cNvPr id="8" name="直接连接符 7"/>
          <p:cNvCxnSpPr/>
          <p:nvPr/>
        </p:nvCxnSpPr>
        <p:spPr>
          <a:xfrm>
            <a:off x="971608" y="85455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9457">
                                            <p:txEl>
                                              <p:pRg st="0" end="0"/>
                                            </p:txEl>
                                          </p:spTgt>
                                        </p:tgtEl>
                                        <p:attrNameLst>
                                          <p:attrName>style.visibility</p:attrName>
                                        </p:attrNameLst>
                                      </p:cBhvr>
                                      <p:to>
                                        <p:strVal val="visible"/>
                                      </p:to>
                                    </p:set>
                                    <p:animEffect transition="in" filter="box(in)">
                                      <p:cBhvr>
                                        <p:cTn id="7" dur="2000"/>
                                        <p:tgtEl>
                                          <p:spTgt spid="194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p:nvPr/>
        </p:nvSpPr>
        <p:spPr>
          <a:xfrm>
            <a:off x="355600" y="764540"/>
            <a:ext cx="8623300" cy="3415030"/>
          </a:xfrm>
          <a:prstGeom prst="rect">
            <a:avLst/>
          </a:prstGeom>
          <a:noFill/>
          <a:ln w="9525">
            <a:noFill/>
          </a:ln>
        </p:spPr>
        <p:txBody>
          <a:bodyPr wrap="square" anchor="ctr">
            <a:spAutoFit/>
          </a:bodyPr>
          <a:lstStyle/>
          <a:p>
            <a:pPr eaLnBrk="0" hangingPunct="0">
              <a:lnSpc>
                <a:spcPct val="150000"/>
              </a:lnSpc>
            </a:pPr>
            <a:r>
              <a:rPr lang="en-US" altLang="zh-CN" sz="2400" b="1">
                <a:latin typeface="Times New Roman" panose="02020603050405020304" charset="0"/>
                <a:ea typeface="宋体" panose="02010600030101010101" pitchFamily="2" charset="-122"/>
              </a:rPr>
              <a:t>2.</a:t>
            </a:r>
            <a:r>
              <a:rPr lang="zh-CN" altLang="en-US" sz="2400" b="1" dirty="0">
                <a:latin typeface="Times New Roman" panose="02020603050405020304" charset="0"/>
                <a:ea typeface="宋体" panose="02010600030101010101" pitchFamily="2" charset="-122"/>
              </a:rPr>
              <a:t>马路上的路灯总是一起亮一起灭。如果它们其中一盏灯的灯丝断了其他灯仍能正常发光根据这些现象判断路灯是（         ）   </a:t>
            </a:r>
          </a:p>
          <a:p>
            <a:pPr eaLnBrk="0" hangingPunct="0">
              <a:lnSpc>
                <a:spcPct val="150000"/>
              </a:lnSpc>
            </a:pPr>
            <a:r>
              <a:rPr lang="en-US" altLang="zh-CN" sz="2400" b="1">
                <a:latin typeface="Times New Roman" panose="02020603050405020304" charset="0"/>
                <a:ea typeface="宋体" panose="02010600030101010101" pitchFamily="2" charset="-122"/>
              </a:rPr>
              <a:t>A.</a:t>
            </a:r>
            <a:r>
              <a:rPr lang="zh-CN" altLang="en-US" sz="2400" b="1" dirty="0">
                <a:latin typeface="Times New Roman" panose="02020603050405020304" charset="0"/>
                <a:ea typeface="宋体" panose="02010600030101010101" pitchFamily="2" charset="-122"/>
              </a:rPr>
              <a:t>串联的         </a:t>
            </a:r>
            <a:endParaRPr lang="en-US" altLang="zh-CN" sz="2400" b="1">
              <a:latin typeface="Times New Roman" panose="02020603050405020304" charset="0"/>
              <a:ea typeface="宋体" panose="02010600030101010101" pitchFamily="2" charset="-122"/>
            </a:endParaRPr>
          </a:p>
          <a:p>
            <a:pPr eaLnBrk="0" hangingPunct="0">
              <a:lnSpc>
                <a:spcPct val="150000"/>
              </a:lnSpc>
            </a:pPr>
            <a:r>
              <a:rPr lang="en-US" altLang="zh-CN" sz="2400" b="1">
                <a:latin typeface="Times New Roman" panose="02020603050405020304" charset="0"/>
                <a:ea typeface="宋体" panose="02010600030101010101" pitchFamily="2" charset="-122"/>
              </a:rPr>
              <a:t>B.</a:t>
            </a:r>
            <a:r>
              <a:rPr lang="zh-CN" altLang="en-US" sz="2400" b="1" dirty="0">
                <a:latin typeface="Times New Roman" panose="02020603050405020304" charset="0"/>
                <a:ea typeface="宋体" panose="02010600030101010101" pitchFamily="2" charset="-122"/>
              </a:rPr>
              <a:t>并联的 </a:t>
            </a:r>
          </a:p>
          <a:p>
            <a:pPr eaLnBrk="0" hangingPunct="0">
              <a:lnSpc>
                <a:spcPct val="150000"/>
              </a:lnSpc>
            </a:pPr>
            <a:r>
              <a:rPr lang="en-US" altLang="zh-CN" sz="2400" b="1">
                <a:latin typeface="Times New Roman" panose="02020603050405020304" charset="0"/>
                <a:ea typeface="宋体" panose="02010600030101010101" pitchFamily="2" charset="-122"/>
              </a:rPr>
              <a:t>C.</a:t>
            </a:r>
            <a:r>
              <a:rPr lang="zh-CN" altLang="en-US" sz="2400" b="1" dirty="0">
                <a:latin typeface="Times New Roman" panose="02020603050405020304" charset="0"/>
                <a:ea typeface="宋体" panose="02010600030101010101" pitchFamily="2" charset="-122"/>
              </a:rPr>
              <a:t>可能是串联的，也可能是并联的      </a:t>
            </a:r>
          </a:p>
          <a:p>
            <a:pPr eaLnBrk="0" hangingPunct="0">
              <a:lnSpc>
                <a:spcPct val="150000"/>
              </a:lnSpc>
            </a:pPr>
            <a:r>
              <a:rPr lang="en-US" altLang="zh-CN" sz="2400" b="1">
                <a:latin typeface="Times New Roman" panose="02020603050405020304" charset="0"/>
                <a:ea typeface="宋体" panose="02010600030101010101" pitchFamily="2" charset="-122"/>
              </a:rPr>
              <a:t>D.</a:t>
            </a:r>
            <a:r>
              <a:rPr lang="zh-CN" altLang="en-US" sz="2400" b="1" dirty="0">
                <a:latin typeface="Times New Roman" panose="02020603050405020304" charset="0"/>
                <a:ea typeface="宋体" panose="02010600030101010101" pitchFamily="2" charset="-122"/>
              </a:rPr>
              <a:t>不能确定是何种连接方式</a:t>
            </a:r>
          </a:p>
        </p:txBody>
      </p:sp>
      <p:sp>
        <p:nvSpPr>
          <p:cNvPr id="3" name="TextBox 2"/>
          <p:cNvSpPr txBox="1"/>
          <p:nvPr/>
        </p:nvSpPr>
        <p:spPr>
          <a:xfrm>
            <a:off x="7968345" y="1404314"/>
            <a:ext cx="386080"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charset="0"/>
                <a:ea typeface="宋体" panose="02010600030101010101" pitchFamily="2" charset="-122"/>
              </a:rPr>
              <a:t>B</a:t>
            </a:r>
            <a:endParaRPr lang="en-US" altLang="zh-CN" sz="2400" dirty="0">
              <a:solidFill>
                <a:srgbClr val="FF0000"/>
              </a:solidFill>
              <a:latin typeface="Times New Roman" panose="0202060305040502030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Effect transition="in" filter="barn(inVertical)">
                                      <p:cBhvr>
                                        <p:cTn id="7" dur="500"/>
                                        <p:tgtEl>
                                          <p:spTgt spid="20481">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0481">
                                            <p:txEl>
                                              <p:pRg st="1" end="1"/>
                                            </p:txEl>
                                          </p:spTgt>
                                        </p:tgtEl>
                                        <p:attrNameLst>
                                          <p:attrName>style.visibility</p:attrName>
                                        </p:attrNameLst>
                                      </p:cBhvr>
                                      <p:to>
                                        <p:strVal val="visible"/>
                                      </p:to>
                                    </p:set>
                                    <p:animEffect transition="in" filter="barn(inVertical)">
                                      <p:cBhvr>
                                        <p:cTn id="10" dur="500"/>
                                        <p:tgtEl>
                                          <p:spTgt spid="20481">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0481">
                                            <p:txEl>
                                              <p:pRg st="2" end="2"/>
                                            </p:txEl>
                                          </p:spTgt>
                                        </p:tgtEl>
                                        <p:attrNameLst>
                                          <p:attrName>style.visibility</p:attrName>
                                        </p:attrNameLst>
                                      </p:cBhvr>
                                      <p:to>
                                        <p:strVal val="visible"/>
                                      </p:to>
                                    </p:set>
                                    <p:animEffect transition="in" filter="barn(inVertical)">
                                      <p:cBhvr>
                                        <p:cTn id="13" dur="500"/>
                                        <p:tgtEl>
                                          <p:spTgt spid="20481">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0481">
                                            <p:txEl>
                                              <p:pRg st="3" end="3"/>
                                            </p:txEl>
                                          </p:spTgt>
                                        </p:tgtEl>
                                        <p:attrNameLst>
                                          <p:attrName>style.visibility</p:attrName>
                                        </p:attrNameLst>
                                      </p:cBhvr>
                                      <p:to>
                                        <p:strVal val="visible"/>
                                      </p:to>
                                    </p:set>
                                    <p:animEffect transition="in" filter="barn(inVertical)">
                                      <p:cBhvr>
                                        <p:cTn id="16" dur="500"/>
                                        <p:tgtEl>
                                          <p:spTgt spid="20481">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20481">
                                            <p:txEl>
                                              <p:pRg st="4" end="4"/>
                                            </p:txEl>
                                          </p:spTgt>
                                        </p:tgtEl>
                                        <p:attrNameLst>
                                          <p:attrName>style.visibility</p:attrName>
                                        </p:attrNameLst>
                                      </p:cBhvr>
                                      <p:to>
                                        <p:strVal val="visible"/>
                                      </p:to>
                                    </p:set>
                                    <p:animEffect transition="in" filter="barn(inVertical)">
                                      <p:cBhvr>
                                        <p:cTn id="19" dur="500"/>
                                        <p:tgtEl>
                                          <p:spTgt spid="20481">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80">
                                          <p:stCondLst>
                                            <p:cond delay="0"/>
                                          </p:stCondLst>
                                        </p:cTn>
                                        <p:tgtEl>
                                          <p:spTgt spid="3"/>
                                        </p:tgtEl>
                                      </p:cBhvr>
                                    </p:animEffect>
                                    <p:anim calcmode="lin" valueType="num">
                                      <p:cBhvr>
                                        <p:cTn id="2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0" dur="26">
                                          <p:stCondLst>
                                            <p:cond delay="650"/>
                                          </p:stCondLst>
                                        </p:cTn>
                                        <p:tgtEl>
                                          <p:spTgt spid="3"/>
                                        </p:tgtEl>
                                      </p:cBhvr>
                                      <p:to x="100000" y="60000"/>
                                    </p:animScale>
                                    <p:animScale>
                                      <p:cBhvr>
                                        <p:cTn id="31" dur="166" decel="50000">
                                          <p:stCondLst>
                                            <p:cond delay="676"/>
                                          </p:stCondLst>
                                        </p:cTn>
                                        <p:tgtEl>
                                          <p:spTgt spid="3"/>
                                        </p:tgtEl>
                                      </p:cBhvr>
                                      <p:to x="100000" y="100000"/>
                                    </p:animScale>
                                    <p:animScale>
                                      <p:cBhvr>
                                        <p:cTn id="32" dur="26">
                                          <p:stCondLst>
                                            <p:cond delay="1312"/>
                                          </p:stCondLst>
                                        </p:cTn>
                                        <p:tgtEl>
                                          <p:spTgt spid="3"/>
                                        </p:tgtEl>
                                      </p:cBhvr>
                                      <p:to x="100000" y="80000"/>
                                    </p:animScale>
                                    <p:animScale>
                                      <p:cBhvr>
                                        <p:cTn id="33" dur="166" decel="50000">
                                          <p:stCondLst>
                                            <p:cond delay="1338"/>
                                          </p:stCondLst>
                                        </p:cTn>
                                        <p:tgtEl>
                                          <p:spTgt spid="3"/>
                                        </p:tgtEl>
                                      </p:cBhvr>
                                      <p:to x="100000" y="100000"/>
                                    </p:animScale>
                                    <p:animScale>
                                      <p:cBhvr>
                                        <p:cTn id="34" dur="26">
                                          <p:stCondLst>
                                            <p:cond delay="1642"/>
                                          </p:stCondLst>
                                        </p:cTn>
                                        <p:tgtEl>
                                          <p:spTgt spid="3"/>
                                        </p:tgtEl>
                                      </p:cBhvr>
                                      <p:to x="100000" y="90000"/>
                                    </p:animScale>
                                    <p:animScale>
                                      <p:cBhvr>
                                        <p:cTn id="35" dur="166" decel="50000">
                                          <p:stCondLst>
                                            <p:cond delay="1668"/>
                                          </p:stCondLst>
                                        </p:cTn>
                                        <p:tgtEl>
                                          <p:spTgt spid="3"/>
                                        </p:tgtEl>
                                      </p:cBhvr>
                                      <p:to x="100000" y="100000"/>
                                    </p:animScale>
                                    <p:animScale>
                                      <p:cBhvr>
                                        <p:cTn id="36" dur="26">
                                          <p:stCondLst>
                                            <p:cond delay="1808"/>
                                          </p:stCondLst>
                                        </p:cTn>
                                        <p:tgtEl>
                                          <p:spTgt spid="3"/>
                                        </p:tgtEl>
                                      </p:cBhvr>
                                      <p:to x="100000" y="95000"/>
                                    </p:animScale>
                                    <p:animScale>
                                      <p:cBhvr>
                                        <p:cTn id="37"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p:nvPr/>
        </p:nvSpPr>
        <p:spPr>
          <a:xfrm>
            <a:off x="133350" y="468630"/>
            <a:ext cx="8433435" cy="3969385"/>
          </a:xfrm>
          <a:prstGeom prst="rect">
            <a:avLst/>
          </a:prstGeom>
          <a:noFill/>
          <a:ln w="9525">
            <a:noFill/>
          </a:ln>
        </p:spPr>
        <p:txBody>
          <a:bodyPr wrap="square" anchor="ctr">
            <a:spAutoFit/>
          </a:bodyPr>
          <a:lstStyle/>
          <a:p>
            <a:pPr eaLnBrk="0" hangingPunct="0">
              <a:lnSpc>
                <a:spcPct val="150000"/>
              </a:lnSpc>
            </a:pPr>
            <a:r>
              <a:rPr lang="en-US" altLang="zh-CN" sz="2400" b="1">
                <a:latin typeface="Times New Roman" panose="02020603050405020304" charset="0"/>
                <a:ea typeface="宋体" panose="02010600030101010101" pitchFamily="2" charset="-122"/>
              </a:rPr>
              <a:t>3.</a:t>
            </a:r>
            <a:r>
              <a:rPr lang="zh-CN" altLang="en-US" sz="2400" b="1" dirty="0">
                <a:latin typeface="Times New Roman" panose="02020603050405020304" charset="0"/>
                <a:ea typeface="宋体" panose="02010600030101010101" pitchFamily="2" charset="-122"/>
              </a:rPr>
              <a:t>每当节日的夜晚，许多高大的建筑物都要用成千上万只灯泡装点起来，点亮的灯泡映出建筑物的轮廓，显得美丽、壮观。这些灯泡是（        ）</a:t>
            </a:r>
          </a:p>
          <a:p>
            <a:pPr eaLnBrk="0" hangingPunct="0">
              <a:lnSpc>
                <a:spcPct val="150000"/>
              </a:lnSpc>
            </a:pPr>
            <a:r>
              <a:rPr lang="en-US" altLang="zh-CN" sz="2400" b="1">
                <a:latin typeface="Times New Roman" panose="02020603050405020304" charset="0"/>
                <a:ea typeface="宋体" panose="02010600030101010101" pitchFamily="2" charset="-122"/>
              </a:rPr>
              <a:t>A.</a:t>
            </a:r>
            <a:r>
              <a:rPr lang="zh-CN" altLang="en-US" sz="2400" b="1" dirty="0">
                <a:latin typeface="Times New Roman" panose="02020603050405020304" charset="0"/>
                <a:ea typeface="宋体" panose="02010600030101010101" pitchFamily="2" charset="-122"/>
              </a:rPr>
              <a:t>并联       </a:t>
            </a:r>
            <a:endParaRPr lang="en-US" altLang="zh-CN" sz="2400" b="1">
              <a:latin typeface="Times New Roman" panose="02020603050405020304" charset="0"/>
              <a:ea typeface="宋体" panose="02010600030101010101" pitchFamily="2" charset="-122"/>
            </a:endParaRPr>
          </a:p>
          <a:p>
            <a:pPr eaLnBrk="0" hangingPunct="0">
              <a:lnSpc>
                <a:spcPct val="150000"/>
              </a:lnSpc>
            </a:pPr>
            <a:r>
              <a:rPr lang="en-US" altLang="zh-CN" sz="2400" b="1">
                <a:latin typeface="Times New Roman" panose="02020603050405020304" charset="0"/>
                <a:ea typeface="宋体" panose="02010600030101010101" pitchFamily="2" charset="-122"/>
              </a:rPr>
              <a:t>B.</a:t>
            </a:r>
            <a:r>
              <a:rPr lang="zh-CN" altLang="en-US" sz="2400" b="1" dirty="0">
                <a:latin typeface="Times New Roman" panose="02020603050405020304" charset="0"/>
                <a:ea typeface="宋体" panose="02010600030101010101" pitchFamily="2" charset="-122"/>
              </a:rPr>
              <a:t>串联      </a:t>
            </a:r>
            <a:endParaRPr lang="en-US" altLang="zh-CN" sz="2400" b="1">
              <a:latin typeface="Times New Roman" panose="02020603050405020304" charset="0"/>
              <a:ea typeface="宋体" panose="02010600030101010101" pitchFamily="2" charset="-122"/>
            </a:endParaRPr>
          </a:p>
          <a:p>
            <a:pPr eaLnBrk="0" hangingPunct="0">
              <a:lnSpc>
                <a:spcPct val="150000"/>
              </a:lnSpc>
            </a:pPr>
            <a:r>
              <a:rPr lang="en-US" altLang="zh-CN" sz="2400" b="1">
                <a:latin typeface="Times New Roman" panose="02020603050405020304" charset="0"/>
                <a:ea typeface="宋体" panose="02010600030101010101" pitchFamily="2" charset="-122"/>
              </a:rPr>
              <a:t>C.</a:t>
            </a:r>
            <a:r>
              <a:rPr lang="zh-CN" altLang="en-US" sz="2400" b="1" dirty="0">
                <a:latin typeface="Times New Roman" panose="02020603050405020304" charset="0"/>
                <a:ea typeface="宋体" panose="02010600030101010101" pitchFamily="2" charset="-122"/>
              </a:rPr>
              <a:t>可能是串联，也可能是并联        </a:t>
            </a:r>
          </a:p>
          <a:p>
            <a:pPr eaLnBrk="0" hangingPunct="0">
              <a:lnSpc>
                <a:spcPct val="150000"/>
              </a:lnSpc>
            </a:pPr>
            <a:r>
              <a:rPr lang="en-US" altLang="zh-CN" sz="2400" b="1">
                <a:latin typeface="Times New Roman" panose="02020603050405020304" charset="0"/>
                <a:ea typeface="宋体" panose="02010600030101010101" pitchFamily="2" charset="-122"/>
              </a:rPr>
              <a:t>D.</a:t>
            </a:r>
            <a:r>
              <a:rPr lang="zh-CN" altLang="en-US" sz="2400" b="1" dirty="0">
                <a:latin typeface="Times New Roman" panose="02020603050405020304" charset="0"/>
                <a:ea typeface="宋体" panose="02010600030101010101" pitchFamily="2" charset="-122"/>
              </a:rPr>
              <a:t>无法判断</a:t>
            </a:r>
          </a:p>
        </p:txBody>
      </p:sp>
      <p:sp>
        <p:nvSpPr>
          <p:cNvPr id="3" name="TextBox 2"/>
          <p:cNvSpPr txBox="1"/>
          <p:nvPr/>
        </p:nvSpPr>
        <p:spPr>
          <a:xfrm>
            <a:off x="2434096" y="1703023"/>
            <a:ext cx="476250" cy="583565"/>
          </a:xfrm>
          <a:prstGeom prst="rect">
            <a:avLst/>
          </a:prstGeom>
          <a:noFill/>
          <a:ln w="9525">
            <a:noFill/>
          </a:ln>
        </p:spPr>
        <p:txBody>
          <a:bodyPr wrap="none" anchor="t">
            <a:spAutoFit/>
          </a:bodyPr>
          <a:lstStyle/>
          <a:p>
            <a:r>
              <a:rPr lang="en-US" altLang="zh-CN" sz="3200">
                <a:solidFill>
                  <a:srgbClr val="FF0000"/>
                </a:solidFill>
                <a:latin typeface="Times New Roman" panose="02020603050405020304" charset="0"/>
                <a:ea typeface="宋体" panose="02010600030101010101" pitchFamily="2" charset="-122"/>
              </a:rPr>
              <a:t>A</a:t>
            </a:r>
            <a:endParaRPr lang="en-US" altLang="zh-CN" sz="3200" dirty="0">
              <a:solidFill>
                <a:srgbClr val="FF0000"/>
              </a:solidFill>
              <a:latin typeface="Times New Roman" panose="0202060305040502030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5">
                                            <p:txEl>
                                              <p:pRg st="0" end="0"/>
                                            </p:txEl>
                                          </p:spTgt>
                                        </p:tgtEl>
                                        <p:attrNameLst>
                                          <p:attrName>style.visibility</p:attrName>
                                        </p:attrNameLst>
                                      </p:cBhvr>
                                      <p:to>
                                        <p:strVal val="visible"/>
                                      </p:to>
                                    </p:set>
                                    <p:animEffect transition="in" filter="blinds(horizontal)">
                                      <p:cBhvr>
                                        <p:cTn id="7" dur="500"/>
                                        <p:tgtEl>
                                          <p:spTgt spid="2150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1505">
                                            <p:txEl>
                                              <p:pRg st="1" end="1"/>
                                            </p:txEl>
                                          </p:spTgt>
                                        </p:tgtEl>
                                        <p:attrNameLst>
                                          <p:attrName>style.visibility</p:attrName>
                                        </p:attrNameLst>
                                      </p:cBhvr>
                                      <p:to>
                                        <p:strVal val="visible"/>
                                      </p:to>
                                    </p:set>
                                    <p:animEffect transition="in" filter="blinds(horizontal)">
                                      <p:cBhvr>
                                        <p:cTn id="10" dur="500"/>
                                        <p:tgtEl>
                                          <p:spTgt spid="2150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1505">
                                            <p:txEl>
                                              <p:pRg st="2" end="2"/>
                                            </p:txEl>
                                          </p:spTgt>
                                        </p:tgtEl>
                                        <p:attrNameLst>
                                          <p:attrName>style.visibility</p:attrName>
                                        </p:attrNameLst>
                                      </p:cBhvr>
                                      <p:to>
                                        <p:strVal val="visible"/>
                                      </p:to>
                                    </p:set>
                                    <p:animEffect transition="in" filter="blinds(horizontal)">
                                      <p:cBhvr>
                                        <p:cTn id="13" dur="500"/>
                                        <p:tgtEl>
                                          <p:spTgt spid="21505">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1505">
                                            <p:txEl>
                                              <p:pRg st="3" end="3"/>
                                            </p:txEl>
                                          </p:spTgt>
                                        </p:tgtEl>
                                        <p:attrNameLst>
                                          <p:attrName>style.visibility</p:attrName>
                                        </p:attrNameLst>
                                      </p:cBhvr>
                                      <p:to>
                                        <p:strVal val="visible"/>
                                      </p:to>
                                    </p:set>
                                    <p:animEffect transition="in" filter="blinds(horizontal)">
                                      <p:cBhvr>
                                        <p:cTn id="16" dur="500"/>
                                        <p:tgtEl>
                                          <p:spTgt spid="21505">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1505">
                                            <p:txEl>
                                              <p:pRg st="4" end="4"/>
                                            </p:txEl>
                                          </p:spTgt>
                                        </p:tgtEl>
                                        <p:attrNameLst>
                                          <p:attrName>style.visibility</p:attrName>
                                        </p:attrNameLst>
                                      </p:cBhvr>
                                      <p:to>
                                        <p:strVal val="visible"/>
                                      </p:to>
                                    </p:set>
                                    <p:animEffect transition="in" filter="blinds(horizontal)">
                                      <p:cBhvr>
                                        <p:cTn id="19" dur="500"/>
                                        <p:tgtEl>
                                          <p:spTgt spid="2150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80">
                                          <p:stCondLst>
                                            <p:cond delay="0"/>
                                          </p:stCondLst>
                                        </p:cTn>
                                        <p:tgtEl>
                                          <p:spTgt spid="3"/>
                                        </p:tgtEl>
                                      </p:cBhvr>
                                    </p:animEffect>
                                    <p:anim calcmode="lin" valueType="num">
                                      <p:cBhvr>
                                        <p:cTn id="2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0" dur="26">
                                          <p:stCondLst>
                                            <p:cond delay="650"/>
                                          </p:stCondLst>
                                        </p:cTn>
                                        <p:tgtEl>
                                          <p:spTgt spid="3"/>
                                        </p:tgtEl>
                                      </p:cBhvr>
                                      <p:to x="100000" y="60000"/>
                                    </p:animScale>
                                    <p:animScale>
                                      <p:cBhvr>
                                        <p:cTn id="31" dur="166" decel="50000">
                                          <p:stCondLst>
                                            <p:cond delay="676"/>
                                          </p:stCondLst>
                                        </p:cTn>
                                        <p:tgtEl>
                                          <p:spTgt spid="3"/>
                                        </p:tgtEl>
                                      </p:cBhvr>
                                      <p:to x="100000" y="100000"/>
                                    </p:animScale>
                                    <p:animScale>
                                      <p:cBhvr>
                                        <p:cTn id="32" dur="26">
                                          <p:stCondLst>
                                            <p:cond delay="1312"/>
                                          </p:stCondLst>
                                        </p:cTn>
                                        <p:tgtEl>
                                          <p:spTgt spid="3"/>
                                        </p:tgtEl>
                                      </p:cBhvr>
                                      <p:to x="100000" y="80000"/>
                                    </p:animScale>
                                    <p:animScale>
                                      <p:cBhvr>
                                        <p:cTn id="33" dur="166" decel="50000">
                                          <p:stCondLst>
                                            <p:cond delay="1338"/>
                                          </p:stCondLst>
                                        </p:cTn>
                                        <p:tgtEl>
                                          <p:spTgt spid="3"/>
                                        </p:tgtEl>
                                      </p:cBhvr>
                                      <p:to x="100000" y="100000"/>
                                    </p:animScale>
                                    <p:animScale>
                                      <p:cBhvr>
                                        <p:cTn id="34" dur="26">
                                          <p:stCondLst>
                                            <p:cond delay="1642"/>
                                          </p:stCondLst>
                                        </p:cTn>
                                        <p:tgtEl>
                                          <p:spTgt spid="3"/>
                                        </p:tgtEl>
                                      </p:cBhvr>
                                      <p:to x="100000" y="90000"/>
                                    </p:animScale>
                                    <p:animScale>
                                      <p:cBhvr>
                                        <p:cTn id="35" dur="166" decel="50000">
                                          <p:stCondLst>
                                            <p:cond delay="1668"/>
                                          </p:stCondLst>
                                        </p:cTn>
                                        <p:tgtEl>
                                          <p:spTgt spid="3"/>
                                        </p:tgtEl>
                                      </p:cBhvr>
                                      <p:to x="100000" y="100000"/>
                                    </p:animScale>
                                    <p:animScale>
                                      <p:cBhvr>
                                        <p:cTn id="36" dur="26">
                                          <p:stCondLst>
                                            <p:cond delay="1808"/>
                                          </p:stCondLst>
                                        </p:cTn>
                                        <p:tgtEl>
                                          <p:spTgt spid="3"/>
                                        </p:tgtEl>
                                      </p:cBhvr>
                                      <p:to x="100000" y="95000"/>
                                    </p:animScale>
                                    <p:animScale>
                                      <p:cBhvr>
                                        <p:cTn id="37"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4" name="文本框 3"/>
          <p:cNvSpPr txBox="1"/>
          <p:nvPr/>
        </p:nvSpPr>
        <p:spPr>
          <a:xfrm>
            <a:off x="45085" y="1236980"/>
            <a:ext cx="859155" cy="237617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dirty="0">
                <a:ln>
                  <a:noFill/>
                </a:ln>
                <a:solidFill>
                  <a:srgbClr val="FF0000"/>
                </a:solidFill>
                <a:effectLst/>
                <a:uFillTx/>
                <a:sym typeface="Arial" panose="020B0604020202020204"/>
              </a:rPr>
              <a:t>明 确 目 标</a:t>
            </a:r>
            <a:endParaRPr kumimoji="0" lang="zh-CN" altLang="en-US" sz="1800" b="0" i="0" u="none" strike="noStrike" cap="none" spc="0" normalizeH="0" baseline="0" dirty="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dirty="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6146" name="文本框 99"/>
          <p:cNvSpPr txBox="1"/>
          <p:nvPr/>
        </p:nvSpPr>
        <p:spPr>
          <a:xfrm>
            <a:off x="904240" y="651510"/>
            <a:ext cx="7921625" cy="3969385"/>
          </a:xfrm>
          <a:prstGeom prst="rect">
            <a:avLst/>
          </a:prstGeom>
          <a:noFill/>
          <a:ln w="9525">
            <a:noFill/>
          </a:ln>
        </p:spPr>
        <p:txBody>
          <a:bodyPr anchor="t">
            <a:spAutoFit/>
          </a:bodyPr>
          <a:lstStyle/>
          <a:p>
            <a:pPr>
              <a:lnSpc>
                <a:spcPct val="150000"/>
              </a:lnSpc>
            </a:pPr>
            <a:r>
              <a:rPr lang="en-US" altLang="zh-CN" sz="2400" b="1">
                <a:latin typeface="宋体" panose="02010600030101010101" pitchFamily="2" charset="-122"/>
                <a:ea typeface="宋体" panose="02010600030101010101" pitchFamily="2" charset="-122"/>
              </a:rPr>
              <a:t>1.</a:t>
            </a:r>
            <a:r>
              <a:rPr lang="zh-CN" altLang="en-US" sz="2400" b="1" dirty="0">
                <a:latin typeface="Arial" panose="020B0604020202020204" pitchFamily="34" charset="0"/>
                <a:ea typeface="宋体" panose="02010600030101010101" pitchFamily="2" charset="-122"/>
              </a:rPr>
              <a:t>知道什么是串联和并联；会画简单的串、并联电路 </a:t>
            </a:r>
            <a:r>
              <a:rPr lang="zh-CN" altLang="en-US" sz="2400" b="1" dirty="0">
                <a:latin typeface="宋体" panose="02010600030101010101" pitchFamily="2" charset="-122"/>
                <a:ea typeface="宋体" panose="02010600030101010101" pitchFamily="2" charset="-122"/>
              </a:rPr>
              <a:t>。</a:t>
            </a:r>
          </a:p>
          <a:p>
            <a:pPr>
              <a:lnSpc>
                <a:spcPct val="150000"/>
              </a:lnSpc>
            </a:pPr>
            <a:endParaRPr lang="zh-CN" altLang="en-US" sz="2400" b="1" dirty="0">
              <a:latin typeface="宋体" panose="02010600030101010101" pitchFamily="2" charset="-122"/>
              <a:ea typeface="宋体" panose="02010600030101010101" pitchFamily="2" charset="-122"/>
            </a:endParaRPr>
          </a:p>
          <a:p>
            <a:pPr>
              <a:lnSpc>
                <a:spcPct val="150000"/>
              </a:lnSpc>
            </a:pPr>
            <a:r>
              <a:rPr lang="en-US" altLang="zh-CN" sz="2400" b="1">
                <a:latin typeface="宋体" panose="02010600030101010101" pitchFamily="2" charset="-122"/>
                <a:ea typeface="宋体" panose="02010600030101010101" pitchFamily="2" charset="-122"/>
              </a:rPr>
              <a:t>2.</a:t>
            </a:r>
            <a:r>
              <a:rPr lang="zh-CN" altLang="en-US" sz="2400" b="1" dirty="0">
                <a:latin typeface="Arial" panose="020B0604020202020204" pitchFamily="34" charset="0"/>
                <a:ea typeface="宋体" panose="02010600030101010101" pitchFamily="2" charset="-122"/>
              </a:rPr>
              <a:t>通过实验探究出串、并联电路的特点，会连接简单的串联和并联电路 </a:t>
            </a:r>
            <a:r>
              <a:rPr lang="zh-CN" altLang="en-US" sz="2400" b="1" dirty="0">
                <a:latin typeface="宋体" panose="02010600030101010101" pitchFamily="2" charset="-122"/>
                <a:ea typeface="宋体" panose="02010600030101010101" pitchFamily="2" charset="-122"/>
              </a:rPr>
              <a:t>。</a:t>
            </a:r>
          </a:p>
          <a:p>
            <a:pPr>
              <a:lnSpc>
                <a:spcPct val="150000"/>
              </a:lnSpc>
            </a:pPr>
            <a:endParaRPr lang="zh-CN" altLang="en-US" sz="2400" b="1" dirty="0">
              <a:latin typeface="宋体" panose="02010600030101010101" pitchFamily="2" charset="-122"/>
              <a:ea typeface="宋体" panose="02010600030101010101" pitchFamily="2" charset="-122"/>
            </a:endParaRPr>
          </a:p>
          <a:p>
            <a:pPr>
              <a:lnSpc>
                <a:spcPct val="150000"/>
              </a:lnSpc>
            </a:pPr>
            <a:r>
              <a:rPr lang="en-US" altLang="zh-CN" sz="2400" b="1">
                <a:latin typeface="宋体" panose="02010600030101010101" pitchFamily="2" charset="-122"/>
                <a:ea typeface="宋体" panose="02010600030101010101" pitchFamily="2" charset="-122"/>
              </a:rPr>
              <a:t>3.</a:t>
            </a:r>
            <a:r>
              <a:rPr lang="zh-CN" altLang="en-US" sz="2400" b="1" dirty="0">
                <a:latin typeface="Arial" panose="020B0604020202020204" pitchFamily="34" charset="0"/>
                <a:ea typeface="宋体" panose="02010600030101010101" pitchFamily="2" charset="-122"/>
              </a:rPr>
              <a:t>尝试根据已有的知识、经验，按要求设计简单的串、并联电路</a:t>
            </a:r>
            <a:r>
              <a:rPr lang="zh-CN" altLang="en-US" sz="2400" b="1" dirty="0">
                <a:latin typeface="宋体" panose="02010600030101010101" pitchFamily="2" charset="-122"/>
                <a:ea typeface="宋体" panose="02010600030101010101" pitchFamily="2" charset="-122"/>
              </a:rPr>
              <a:t>。</a:t>
            </a:r>
          </a:p>
        </p:txBody>
      </p:sp>
    </p:spTree>
  </p:cSld>
  <p:clrMapOvr>
    <a:masterClrMapping/>
  </p:clrMapOvr>
  <p:transition spd="slow" advClick="0" advTm="2000">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13" name="流程图: 资料带 12"/>
          <p:cNvSpPr/>
          <p:nvPr/>
        </p:nvSpPr>
        <p:spPr>
          <a:xfrm>
            <a:off x="327025" y="1028065"/>
            <a:ext cx="1204595" cy="5238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327025" y="1106170"/>
            <a:ext cx="135382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FF00"/>
                </a:solidFill>
                <a:effectLst/>
                <a:uFillTx/>
                <a:latin typeface="Arial" panose="020B0604020202020204"/>
                <a:ea typeface="Arial" panose="020B0604020202020204"/>
                <a:cs typeface="Arial" panose="020B0604020202020204"/>
                <a:sym typeface="Arial" panose="020B0604020202020204"/>
              </a:rPr>
              <a:t>观察与思考</a:t>
            </a:r>
          </a:p>
        </p:txBody>
      </p:sp>
      <p:pic>
        <p:nvPicPr>
          <p:cNvPr id="15" name="图片 14" descr="图片1"/>
          <p:cNvPicPr>
            <a:picLocks noChangeAspect="1"/>
          </p:cNvPicPr>
          <p:nvPr/>
        </p:nvPicPr>
        <p:blipFill>
          <a:blip r:embed="rId3"/>
          <a:stretch>
            <a:fillRect/>
          </a:stretch>
        </p:blipFill>
        <p:spPr>
          <a:xfrm rot="21000000">
            <a:off x="8613775" y="4330065"/>
            <a:ext cx="172085" cy="192405"/>
          </a:xfrm>
          <a:prstGeom prst="rect">
            <a:avLst/>
          </a:prstGeom>
        </p:spPr>
      </p:pic>
      <p:sp>
        <p:nvSpPr>
          <p:cNvPr id="4" name="文本框 3"/>
          <p:cNvSpPr txBox="1"/>
          <p:nvPr/>
        </p:nvSpPr>
        <p:spPr>
          <a:xfrm>
            <a:off x="283845" y="1405890"/>
            <a:ext cx="8260080" cy="10134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0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Arial" panose="020B0604020202020204"/>
                <a:sym typeface="Arial" panose="020B0604020202020204"/>
              </a:rPr>
              <a:t>安排学生打开教室左面，中间，右面不同位置的灯，学生观察灯的亮灭情况。它们呈现的现象不同？它们连接方式上有哪些不同？区别在哪儿？</a:t>
            </a:r>
          </a:p>
        </p:txBody>
      </p:sp>
      <p:pic>
        <p:nvPicPr>
          <p:cNvPr id="7" name="图片 -2147482493" descr="u=2600535670,3720614747&amp;fm=26&amp;gp=0"/>
          <p:cNvPicPr>
            <a:picLocks noChangeAspect="1"/>
          </p:cNvPicPr>
          <p:nvPr/>
        </p:nvPicPr>
        <p:blipFill>
          <a:blip r:embed="rId4"/>
          <a:stretch>
            <a:fillRect/>
          </a:stretch>
        </p:blipFill>
        <p:spPr>
          <a:xfrm>
            <a:off x="2003425" y="2419350"/>
            <a:ext cx="4820285" cy="2529205"/>
          </a:xfrm>
          <a:prstGeom prst="rect">
            <a:avLst/>
          </a:prstGeom>
          <a:noFill/>
          <a:ln w="9525">
            <a:noFill/>
          </a:ln>
        </p:spPr>
      </p:pic>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grpSp>
        <p:nvGrpSpPr>
          <p:cNvPr id="7169" name="组合 6147"/>
          <p:cNvGrpSpPr/>
          <p:nvPr/>
        </p:nvGrpSpPr>
        <p:grpSpPr>
          <a:xfrm>
            <a:off x="494030" y="723900"/>
            <a:ext cx="3196653" cy="810263"/>
            <a:chOff x="0" y="0"/>
            <a:chExt cx="5036" cy="1275"/>
          </a:xfrm>
        </p:grpSpPr>
        <p:sp>
          <p:nvSpPr>
            <p:cNvPr id="7170" name="矩形 7"/>
            <p:cNvSpPr/>
            <p:nvPr/>
          </p:nvSpPr>
          <p:spPr>
            <a:xfrm>
              <a:off x="882" y="0"/>
              <a:ext cx="2634" cy="1200"/>
            </a:xfrm>
            <a:custGeom>
              <a:avLst/>
              <a:gdLst/>
              <a:ahLst/>
              <a:cxnLst>
                <a:cxn ang="0">
                  <a:pos x="0" y="762000"/>
                </a:cxn>
                <a:cxn ang="0">
                  <a:pos x="4303712" y="762000"/>
                </a:cxn>
                <a:cxn ang="0">
                  <a:pos x="0" y="762000"/>
                </a:cxn>
                <a:cxn ang="0">
                  <a:pos x="0" y="0"/>
                </a:cxn>
                <a:cxn ang="0">
                  <a:pos x="1564" y="0"/>
                </a:cxn>
                <a:cxn ang="0">
                  <a:pos x="0" y="0"/>
                </a:cxn>
              </a:cxnLst>
              <a:rect l="0" t="0" r="0" b="0"/>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miter/>
              <a:headEnd type="none" w="med" len="med"/>
              <a:tailEnd type="none" w="med" len="med"/>
            </a:ln>
          </p:spPr>
          <p:txBody>
            <a:bodyPr/>
            <a:lstStyle/>
            <a:p>
              <a:endParaRPr lang="zh-CN" altLang="en-US"/>
            </a:p>
          </p:txBody>
        </p:sp>
        <p:sp>
          <p:nvSpPr>
            <p:cNvPr id="7171" name="任意多边形 16"/>
            <p:cNvSpPr/>
            <p:nvPr/>
          </p:nvSpPr>
          <p:spPr>
            <a:xfrm>
              <a:off x="0" y="454"/>
              <a:ext cx="826" cy="760"/>
            </a:xfrm>
            <a:custGeom>
              <a:avLst/>
              <a:gdLst/>
              <a:ahLst/>
              <a:cxnLst>
                <a:cxn ang="0">
                  <a:pos x="0" y="0"/>
                </a:cxn>
                <a:cxn ang="0">
                  <a:pos x="362728" y="0"/>
                </a:cxn>
                <a:cxn ang="0">
                  <a:pos x="362728" y="186547"/>
                </a:cxn>
                <a:cxn ang="0">
                  <a:pos x="549275" y="186547"/>
                </a:cxn>
                <a:cxn ang="0">
                  <a:pos x="549275" y="549275"/>
                </a:cxn>
                <a:cxn ang="0">
                  <a:pos x="0" y="549275"/>
                </a:cxn>
              </a:cxnLst>
              <a:rect l="0" t="0" r="0" b="0"/>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lstStyle/>
            <a:p>
              <a:endParaRPr lang="zh-CN" altLang="en-US"/>
            </a:p>
          </p:txBody>
        </p:sp>
        <p:sp>
          <p:nvSpPr>
            <p:cNvPr id="7173" name="文本框 6151"/>
            <p:cNvSpPr txBox="1"/>
            <p:nvPr/>
          </p:nvSpPr>
          <p:spPr>
            <a:xfrm>
              <a:off x="826" y="454"/>
              <a:ext cx="4210" cy="821"/>
            </a:xfrm>
            <a:prstGeom prst="rect">
              <a:avLst/>
            </a:prstGeom>
            <a:noFill/>
            <a:ln w="9525">
              <a:noFill/>
            </a:ln>
          </p:spPr>
          <p:txBody>
            <a:bodyPr wrap="none" anchor="t">
              <a:spAutoFit/>
            </a:bodyPr>
            <a:lstStyle/>
            <a:p>
              <a:pPr algn="l"/>
              <a:r>
                <a:rPr lang="zh-CN" altLang="en-US" sz="2800" b="1" dirty="0">
                  <a:solidFill>
                    <a:schemeClr val="tx1"/>
                  </a:solidFill>
                  <a:latin typeface="微软雅黑" panose="020B0503020204020204" charset="-122"/>
                  <a:ea typeface="微软雅黑" panose="020B0503020204020204" charset="-122"/>
                  <a:sym typeface="宋体" panose="02010600030101010101" pitchFamily="2" charset="-122"/>
                </a:rPr>
                <a:t>串联与并联电路</a:t>
              </a:r>
            </a:p>
          </p:txBody>
        </p:sp>
        <p:sp>
          <p:nvSpPr>
            <p:cNvPr id="7174" name="文本框 6152"/>
            <p:cNvSpPr txBox="1"/>
            <p:nvPr/>
          </p:nvSpPr>
          <p:spPr>
            <a:xfrm>
              <a:off x="0" y="452"/>
              <a:ext cx="873" cy="817"/>
            </a:xfrm>
            <a:prstGeom prst="rect">
              <a:avLst/>
            </a:prstGeom>
            <a:solidFill>
              <a:schemeClr val="accent2"/>
            </a:solidFill>
            <a:ln w="9525">
              <a:solidFill>
                <a:schemeClr val="accent1"/>
              </a:solidFill>
            </a:ln>
          </p:spPr>
          <p:txBody>
            <a:bodyPr anchor="t">
              <a:spAutoFit/>
            </a:bodyPr>
            <a:lstStyle/>
            <a:p>
              <a:r>
                <a:rPr lang="zh-CN" altLang="en-US" sz="2800" dirty="0">
                  <a:solidFill>
                    <a:srgbClr val="FFFF00"/>
                  </a:solidFill>
                  <a:latin typeface="微软雅黑" panose="020B0503020204020204" charset="-122"/>
                  <a:ea typeface="微软雅黑" panose="020B0503020204020204" charset="-122"/>
                </a:rPr>
                <a:t>一</a:t>
              </a:r>
            </a:p>
          </p:txBody>
        </p:sp>
      </p:grpSp>
      <p:sp>
        <p:nvSpPr>
          <p:cNvPr id="4" name="矩形 68619"/>
          <p:cNvSpPr/>
          <p:nvPr/>
        </p:nvSpPr>
        <p:spPr>
          <a:xfrm>
            <a:off x="539433" y="1533843"/>
            <a:ext cx="8064500" cy="1014730"/>
          </a:xfrm>
          <a:prstGeom prst="rect">
            <a:avLst/>
          </a:prstGeom>
          <a:noFill/>
          <a:ln w="9525">
            <a:noFill/>
          </a:ln>
        </p:spPr>
        <p:txBody>
          <a:bodyPr anchor="t">
            <a:spAutoFit/>
          </a:bodyPr>
          <a:lstStyle/>
          <a:p>
            <a:pPr>
              <a:lnSpc>
                <a:spcPct val="150000"/>
              </a:lnSpc>
            </a:pPr>
            <a:r>
              <a:rPr lang="zh-CN" altLang="en-US" sz="2000" b="1" dirty="0">
                <a:latin typeface="Arial" panose="020B0604020202020204" pitchFamily="34" charset="0"/>
                <a:ea typeface="宋体" panose="02010600030101010101" pitchFamily="2" charset="-122"/>
              </a:rPr>
              <a:t>用一个电源、两个灯泡、一个开关和一些导线组成电路，要想让两个小灯泡都发光，可以有几种接法？</a:t>
            </a:r>
          </a:p>
        </p:txBody>
      </p:sp>
      <p:grpSp>
        <p:nvGrpSpPr>
          <p:cNvPr id="7" name="组合 68609"/>
          <p:cNvGrpSpPr/>
          <p:nvPr/>
        </p:nvGrpSpPr>
        <p:grpSpPr>
          <a:xfrm>
            <a:off x="2331085" y="2628265"/>
            <a:ext cx="4124325" cy="2199005"/>
            <a:chOff x="0" y="0"/>
            <a:chExt cx="3719" cy="2154"/>
          </a:xfrm>
        </p:grpSpPr>
        <p:pic>
          <p:nvPicPr>
            <p:cNvPr id="12" name="Picture 5" descr="H:\2\人教教参资源\九\图\小灯泡.JPG"/>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1519" y="136"/>
              <a:ext cx="1025" cy="715"/>
            </a:xfrm>
            <a:prstGeom prst="rect">
              <a:avLst/>
            </a:prstGeom>
            <a:noFill/>
            <a:ln w="9525">
              <a:noFill/>
            </a:ln>
          </p:spPr>
        </p:pic>
        <p:pic>
          <p:nvPicPr>
            <p:cNvPr id="13" name="Picture 10" descr="H:\2\人教教参资源\九\图\电池组.JPG"/>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1769" y="1247"/>
              <a:ext cx="1329" cy="524"/>
            </a:xfrm>
            <a:prstGeom prst="rect">
              <a:avLst/>
            </a:prstGeom>
            <a:noFill/>
            <a:ln w="9525">
              <a:noFill/>
            </a:ln>
          </p:spPr>
        </p:pic>
        <p:sp>
          <p:nvSpPr>
            <p:cNvPr id="7172" name="圆角矩形 68612"/>
            <p:cNvSpPr/>
            <p:nvPr/>
          </p:nvSpPr>
          <p:spPr>
            <a:xfrm>
              <a:off x="0" y="0"/>
              <a:ext cx="3719" cy="2154"/>
            </a:xfrm>
            <a:prstGeom prst="roundRect">
              <a:avLst>
                <a:gd name="adj" fmla="val 16667"/>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pic>
          <p:nvPicPr>
            <p:cNvPr id="14" name="图片 7" descr="导线.jpg"/>
            <p:cNvPicPr>
              <a:picLocks noChangeAspect="1"/>
            </p:cNvPicPr>
            <p:nvPr/>
          </p:nvPicPr>
          <p:blipFill>
            <a:blip r:embed="rId5">
              <a:clrChange>
                <a:clrFrom>
                  <a:srgbClr val="B8AEA5">
                    <a:alpha val="100000"/>
                  </a:srgbClr>
                </a:clrFrom>
                <a:clrTo>
                  <a:srgbClr val="B8AEA5">
                    <a:alpha val="100000"/>
                    <a:alpha val="0"/>
                  </a:srgbClr>
                </a:clrTo>
              </a:clrChange>
              <a:lum bright="29999" contrast="29999"/>
            </a:blip>
            <a:stretch>
              <a:fillRect/>
            </a:stretch>
          </p:blipFill>
          <p:spPr>
            <a:xfrm>
              <a:off x="158" y="680"/>
              <a:ext cx="1170" cy="1395"/>
            </a:xfrm>
            <a:prstGeom prst="rect">
              <a:avLst/>
            </a:prstGeom>
            <a:noFill/>
            <a:ln w="9525">
              <a:noFill/>
            </a:ln>
          </p:spPr>
        </p:pic>
        <p:pic>
          <p:nvPicPr>
            <p:cNvPr id="15" name="Picture 3" descr="H:\2\人教教参资源\九\图\铡刀开关.JPG"/>
            <p:cNvPicPr>
              <a:picLocks noChangeAspect="1"/>
            </p:cNvPicPr>
            <p:nvPr/>
          </p:nvPicPr>
          <p:blipFill>
            <a:blip r:embed="rId6" cstate="print">
              <a:clrChange>
                <a:clrFrom>
                  <a:srgbClr val="FFFFFF">
                    <a:alpha val="100000"/>
                  </a:srgbClr>
                </a:clrFrom>
                <a:clrTo>
                  <a:srgbClr val="FFFFFF">
                    <a:alpha val="100000"/>
                    <a:alpha val="0"/>
                  </a:srgbClr>
                </a:clrTo>
              </a:clrChange>
            </a:blip>
            <a:stretch>
              <a:fillRect/>
            </a:stretch>
          </p:blipFill>
          <p:spPr>
            <a:xfrm>
              <a:off x="363" y="90"/>
              <a:ext cx="962" cy="614"/>
            </a:xfrm>
            <a:prstGeom prst="rect">
              <a:avLst/>
            </a:prstGeom>
            <a:noFill/>
            <a:ln w="9525">
              <a:noFill/>
            </a:ln>
          </p:spPr>
        </p:pic>
        <p:pic>
          <p:nvPicPr>
            <p:cNvPr id="7175" name="Picture 5" descr="H:\2\人教教参资源\九\图\小灯泡.JPG"/>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2517" y="385"/>
              <a:ext cx="1025" cy="715"/>
            </a:xfrm>
            <a:prstGeom prst="rect">
              <a:avLst/>
            </a:prstGeom>
            <a:noFill/>
            <a:ln w="9525">
              <a:noFill/>
            </a:ln>
          </p:spPr>
        </p:pic>
      </p:gr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blinds(horizontal)">
                                      <p:cBhvr>
                                        <p:cTn id="7" dur="500"/>
                                        <p:tgtEl>
                                          <p:spTgt spid="71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3" name="Picture 5" descr="H:\2\人教教参资源\九\图\小灯泡.JPG"/>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1489181" y="2181355"/>
            <a:ext cx="1072479" cy="768432"/>
          </a:xfrm>
          <a:prstGeom prst="rect">
            <a:avLst/>
          </a:prstGeom>
          <a:noFill/>
          <a:ln w="9525">
            <a:noFill/>
          </a:ln>
        </p:spPr>
      </p:pic>
      <p:pic>
        <p:nvPicPr>
          <p:cNvPr id="8204" name="Picture 10" descr="H:\2\人教教参资源\九\图\电池组.JPG"/>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2685921" y="1089249"/>
            <a:ext cx="1388404" cy="562963"/>
          </a:xfrm>
          <a:prstGeom prst="rect">
            <a:avLst/>
          </a:prstGeom>
          <a:noFill/>
          <a:ln w="9525">
            <a:noFill/>
          </a:ln>
        </p:spPr>
      </p:pic>
      <p:pic>
        <p:nvPicPr>
          <p:cNvPr id="8205" name="Picture 3" descr="H:\2\人教教参资源\九\图\铡刀开关.JPG"/>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1265450" y="1065495"/>
            <a:ext cx="1004782" cy="659165"/>
          </a:xfrm>
          <a:prstGeom prst="rect">
            <a:avLst/>
          </a:prstGeom>
          <a:noFill/>
          <a:ln w="9525">
            <a:noFill/>
          </a:ln>
        </p:spPr>
      </p:pic>
      <p:pic>
        <p:nvPicPr>
          <p:cNvPr id="8206" name="Picture 5" descr="H:\2\人教教参资源\九\图\小灯泡.JPG"/>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2994719" y="1844617"/>
            <a:ext cx="1070104" cy="768432"/>
          </a:xfrm>
          <a:prstGeom prst="rect">
            <a:avLst/>
          </a:prstGeom>
          <a:noFill/>
          <a:ln w="9525">
            <a:noFill/>
          </a:ln>
        </p:spPr>
      </p:pic>
      <p:sp>
        <p:nvSpPr>
          <p:cNvPr id="37910" name="未知"/>
          <p:cNvSpPr/>
          <p:nvPr/>
        </p:nvSpPr>
        <p:spPr>
          <a:xfrm>
            <a:off x="3904486" y="1405173"/>
            <a:ext cx="390748" cy="926394"/>
          </a:xfrm>
          <a:custGeom>
            <a:avLst/>
            <a:gdLst/>
            <a:ahLst/>
            <a:cxnLst/>
            <a:rect l="0" t="0" r="0" b="0"/>
            <a:pathLst>
              <a:path w="374" h="862">
                <a:moveTo>
                  <a:pt x="68" y="0"/>
                </a:moveTo>
                <a:cubicBezTo>
                  <a:pt x="221" y="87"/>
                  <a:pt x="374" y="174"/>
                  <a:pt x="363" y="318"/>
                </a:cubicBezTo>
                <a:cubicBezTo>
                  <a:pt x="352" y="462"/>
                  <a:pt x="176" y="662"/>
                  <a:pt x="0" y="862"/>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37911" name="未知"/>
          <p:cNvSpPr/>
          <p:nvPr/>
        </p:nvSpPr>
        <p:spPr>
          <a:xfrm>
            <a:off x="2396126" y="2358884"/>
            <a:ext cx="782684" cy="268417"/>
          </a:xfrm>
          <a:custGeom>
            <a:avLst/>
            <a:gdLst/>
            <a:ahLst/>
            <a:cxnLst/>
            <a:rect l="0" t="0" r="0" b="0"/>
            <a:pathLst>
              <a:path w="749" h="250">
                <a:moveTo>
                  <a:pt x="749" y="0"/>
                </a:moveTo>
                <a:cubicBezTo>
                  <a:pt x="562" y="13"/>
                  <a:pt x="375" y="26"/>
                  <a:pt x="250" y="68"/>
                </a:cubicBezTo>
                <a:cubicBezTo>
                  <a:pt x="125" y="110"/>
                  <a:pt x="62" y="180"/>
                  <a:pt x="0" y="250"/>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37912" name="未知"/>
          <p:cNvSpPr/>
          <p:nvPr/>
        </p:nvSpPr>
        <p:spPr>
          <a:xfrm>
            <a:off x="1265450" y="1496624"/>
            <a:ext cx="410939" cy="1097421"/>
          </a:xfrm>
          <a:custGeom>
            <a:avLst/>
            <a:gdLst/>
            <a:ahLst/>
            <a:cxnLst/>
            <a:rect l="0" t="0" r="0" b="0"/>
            <a:pathLst>
              <a:path w="393" h="1021">
                <a:moveTo>
                  <a:pt x="393" y="1021"/>
                </a:moveTo>
                <a:cubicBezTo>
                  <a:pt x="226" y="867"/>
                  <a:pt x="60" y="714"/>
                  <a:pt x="30" y="544"/>
                </a:cubicBezTo>
                <a:cubicBezTo>
                  <a:pt x="0" y="374"/>
                  <a:pt x="105" y="187"/>
                  <a:pt x="211" y="0"/>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37913" name="未知"/>
          <p:cNvSpPr/>
          <p:nvPr/>
        </p:nvSpPr>
        <p:spPr>
          <a:xfrm>
            <a:off x="2073075" y="1227020"/>
            <a:ext cx="694795" cy="225660"/>
          </a:xfrm>
          <a:custGeom>
            <a:avLst/>
            <a:gdLst/>
            <a:ahLst/>
            <a:cxnLst/>
            <a:rect l="0" t="0" r="0" b="0"/>
            <a:pathLst>
              <a:path w="590" h="188">
                <a:moveTo>
                  <a:pt x="590" y="143"/>
                </a:moveTo>
                <a:cubicBezTo>
                  <a:pt x="503" y="71"/>
                  <a:pt x="416" y="0"/>
                  <a:pt x="318" y="7"/>
                </a:cubicBezTo>
                <a:cubicBezTo>
                  <a:pt x="220" y="14"/>
                  <a:pt x="53" y="158"/>
                  <a:pt x="0" y="188"/>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37931" name="矩形 37930"/>
          <p:cNvSpPr/>
          <p:nvPr/>
        </p:nvSpPr>
        <p:spPr>
          <a:xfrm>
            <a:off x="842010" y="3561715"/>
            <a:ext cx="7134860" cy="1014730"/>
          </a:xfrm>
          <a:prstGeom prst="rect">
            <a:avLst/>
          </a:prstGeom>
          <a:noFill/>
          <a:ln w="9525">
            <a:noFill/>
          </a:ln>
        </p:spPr>
        <p:txBody>
          <a:bodyPr wrap="square" anchor="t">
            <a:spAutoFit/>
          </a:bodyPr>
          <a:lstStyle/>
          <a:p>
            <a:pPr>
              <a:lnSpc>
                <a:spcPct val="150000"/>
              </a:lnSpc>
            </a:pPr>
            <a:r>
              <a:rPr lang="zh-CN" altLang="en-US" sz="2000" b="1" dirty="0">
                <a:solidFill>
                  <a:srgbClr val="000000"/>
                </a:solidFill>
                <a:latin typeface="宋体" panose="02010600030101010101" pitchFamily="2" charset="-122"/>
                <a:ea typeface="宋体" panose="02010600030101010101" pitchFamily="2" charset="-122"/>
              </a:rPr>
              <a:t>两个小灯泡依次相连，然后连接到电路中，我们就说这两个小灯泡是</a:t>
            </a:r>
            <a:r>
              <a:rPr lang="zh-CN" altLang="en-US" sz="2000" b="1" dirty="0">
                <a:solidFill>
                  <a:srgbClr val="FF0000"/>
                </a:solidFill>
                <a:latin typeface="宋体" panose="02010600030101010101" pitchFamily="2" charset="-122"/>
                <a:ea typeface="宋体" panose="02010600030101010101" pitchFamily="2" charset="-122"/>
              </a:rPr>
              <a:t>串联</a:t>
            </a:r>
            <a:r>
              <a:rPr lang="zh-CN" altLang="en-US" sz="2000" b="1" dirty="0">
                <a:solidFill>
                  <a:srgbClr val="000000"/>
                </a:solidFill>
                <a:latin typeface="宋体" panose="02010600030101010101" pitchFamily="2" charset="-122"/>
                <a:ea typeface="宋体" panose="02010600030101010101" pitchFamily="2" charset="-122"/>
              </a:rPr>
              <a:t>的。</a:t>
            </a:r>
          </a:p>
        </p:txBody>
      </p:sp>
      <p:pic>
        <p:nvPicPr>
          <p:cNvPr id="37932" name="图片 37931"/>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4820285" y="1226820"/>
            <a:ext cx="2486025" cy="1722755"/>
          </a:xfrm>
          <a:prstGeom prst="rect">
            <a:avLst/>
          </a:prstGeom>
          <a:noFill/>
          <a:ln w="9525">
            <a:noFill/>
          </a:ln>
        </p:spPr>
      </p:pic>
      <p:sp>
        <p:nvSpPr>
          <p:cNvPr id="3" name="流程图: 资料带 2"/>
          <p:cNvSpPr/>
          <p:nvPr/>
        </p:nvSpPr>
        <p:spPr>
          <a:xfrm>
            <a:off x="86360" y="57785"/>
            <a:ext cx="1204595" cy="5238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 name="Shape 120"/>
          <p:cNvSpPr/>
          <p:nvPr/>
        </p:nvSpPr>
        <p:spPr>
          <a:xfrm>
            <a:off x="231775" y="181610"/>
            <a:ext cx="9144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altLang="en-US" sz="1800">
                <a:ln>
                  <a:noFill/>
                </a:ln>
                <a:solidFill>
                  <a:srgbClr val="FFFF00"/>
                </a:solidFill>
                <a:effectLst/>
                <a:uFillTx/>
                <a:latin typeface="Arial" panose="020B0604020202020204"/>
                <a:ea typeface="Arial" panose="020B0604020202020204"/>
                <a:cs typeface="Arial" panose="020B0604020202020204"/>
                <a:sym typeface="Arial" panose="020B0604020202020204"/>
              </a:rPr>
              <a:t>归纳总结</a:t>
            </a:r>
            <a:endParaRPr kumimoji="0" lang="zh-CN" altLang="en-US" sz="1800" b="1" i="0" u="none" strike="noStrike" kern="0" cap="none" spc="0" normalizeH="0" baseline="0" noProof="0" dirty="0">
              <a:ln>
                <a:noFill/>
              </a:ln>
              <a:solidFill>
                <a:srgbClr val="FFFF00"/>
              </a:solidFill>
              <a:effectLst/>
              <a:uLnTx/>
              <a:uFillTx/>
              <a:latin typeface="Arial" panose="020B0604020202020204"/>
              <a:ea typeface="Arial" panose="020B0604020202020204"/>
              <a:cs typeface="Arial" panose="020B0604020202020204"/>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nodeType="clickEffect">
                                  <p:stCondLst>
                                    <p:cond delay="0"/>
                                  </p:stCondLst>
                                  <p:childTnLst>
                                    <p:set>
                                      <p:cBhvr>
                                        <p:cTn id="6" dur="1" fill="hold">
                                          <p:stCondLst>
                                            <p:cond delay="0"/>
                                          </p:stCondLst>
                                        </p:cTn>
                                        <p:tgtEl>
                                          <p:spTgt spid="37913"/>
                                        </p:tgtEl>
                                        <p:attrNameLst>
                                          <p:attrName>style.visibility</p:attrName>
                                        </p:attrNameLst>
                                      </p:cBhvr>
                                      <p:to>
                                        <p:strVal val="visible"/>
                                      </p:to>
                                    </p:set>
                                    <p:animEffect transition="in" filter="strips(upLeft)">
                                      <p:cBhvr>
                                        <p:cTn id="7" dur="500"/>
                                        <p:tgtEl>
                                          <p:spTgt spid="379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7912"/>
                                        </p:tgtEl>
                                        <p:attrNameLst>
                                          <p:attrName>style.visibility</p:attrName>
                                        </p:attrNameLst>
                                      </p:cBhvr>
                                      <p:to>
                                        <p:strVal val="visible"/>
                                      </p:to>
                                    </p:set>
                                    <p:animEffect transition="in" filter="strips(downLeft)">
                                      <p:cBhvr>
                                        <p:cTn id="12" dur="500"/>
                                        <p:tgtEl>
                                          <p:spTgt spid="3791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37911"/>
                                        </p:tgtEl>
                                        <p:attrNameLst>
                                          <p:attrName>style.visibility</p:attrName>
                                        </p:attrNameLst>
                                      </p:cBhvr>
                                      <p:to>
                                        <p:strVal val="visible"/>
                                      </p:to>
                                    </p:set>
                                    <p:animEffect transition="in" filter="strips(downRight)">
                                      <p:cBhvr>
                                        <p:cTn id="17" dur="500"/>
                                        <p:tgtEl>
                                          <p:spTgt spid="3791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37910"/>
                                        </p:tgtEl>
                                        <p:attrNameLst>
                                          <p:attrName>style.visibility</p:attrName>
                                        </p:attrNameLst>
                                      </p:cBhvr>
                                      <p:to>
                                        <p:strVal val="visible"/>
                                      </p:to>
                                    </p:set>
                                    <p:animEffect transition="in" filter="strips(upRight)">
                                      <p:cBhvr>
                                        <p:cTn id="22" dur="500"/>
                                        <p:tgtEl>
                                          <p:spTgt spid="379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7932"/>
                                        </p:tgtEl>
                                        <p:attrNameLst>
                                          <p:attrName>style.visibility</p:attrName>
                                        </p:attrNameLst>
                                      </p:cBhvr>
                                      <p:to>
                                        <p:strVal val="visible"/>
                                      </p:to>
                                    </p:set>
                                    <p:animEffect transition="in" filter="blinds(horizontal)">
                                      <p:cBhvr>
                                        <p:cTn id="27" dur="500"/>
                                        <p:tgtEl>
                                          <p:spTgt spid="3793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79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5" descr="H:\2\人教教参资源\九\图\小灯泡.JPG"/>
          <p:cNvPicPr>
            <a:picLocks noChangeAspect="1"/>
          </p:cNvPicPr>
          <p:nvPr/>
        </p:nvPicPr>
        <p:blipFill>
          <a:blip r:embed="rId2">
            <a:lum bright="-6000"/>
          </a:blip>
          <a:stretch>
            <a:fillRect/>
          </a:stretch>
        </p:blipFill>
        <p:spPr>
          <a:xfrm>
            <a:off x="1913961" y="2332849"/>
            <a:ext cx="1136615" cy="808814"/>
          </a:xfrm>
          <a:prstGeom prst="rect">
            <a:avLst/>
          </a:prstGeom>
          <a:noFill/>
          <a:ln w="9525">
            <a:noFill/>
          </a:ln>
        </p:spPr>
      </p:pic>
      <p:pic>
        <p:nvPicPr>
          <p:cNvPr id="9218" name="Picture 10" descr="H:\2\人教教参资源\九\图\电池组.JPG"/>
          <p:cNvPicPr>
            <a:picLocks noChangeAspect="1"/>
          </p:cNvPicPr>
          <p:nvPr/>
        </p:nvPicPr>
        <p:blipFill>
          <a:blip r:embed="rId3" cstate="print">
            <a:lum bright="-6000"/>
          </a:blip>
          <a:stretch>
            <a:fillRect/>
          </a:stretch>
        </p:blipFill>
        <p:spPr>
          <a:xfrm>
            <a:off x="3170531" y="1314768"/>
            <a:ext cx="1473918" cy="591467"/>
          </a:xfrm>
          <a:prstGeom prst="rect">
            <a:avLst/>
          </a:prstGeom>
          <a:noFill/>
          <a:ln w="9525">
            <a:noFill/>
          </a:ln>
        </p:spPr>
      </p:pic>
      <p:pic>
        <p:nvPicPr>
          <p:cNvPr id="9219" name="Picture 3" descr="H:\2\人教教参资源\九\图\铡刀开关.JPG"/>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1663359" y="1288639"/>
            <a:ext cx="1066541" cy="694795"/>
          </a:xfrm>
          <a:prstGeom prst="rect">
            <a:avLst/>
          </a:prstGeom>
          <a:noFill/>
          <a:ln w="9525">
            <a:noFill/>
          </a:ln>
        </p:spPr>
      </p:pic>
      <p:pic>
        <p:nvPicPr>
          <p:cNvPr id="9220" name="Picture 5" descr="H:\2\人教教参资源\九\图\小灯泡.JPG"/>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498333" y="2109329"/>
            <a:ext cx="1136615" cy="808814"/>
          </a:xfrm>
          <a:prstGeom prst="rect">
            <a:avLst/>
          </a:prstGeom>
          <a:noFill/>
          <a:ln w="9525">
            <a:noFill/>
          </a:ln>
        </p:spPr>
      </p:pic>
      <p:sp>
        <p:nvSpPr>
          <p:cNvPr id="69639" name="未知"/>
          <p:cNvSpPr/>
          <p:nvPr/>
        </p:nvSpPr>
        <p:spPr>
          <a:xfrm>
            <a:off x="4480549" y="1648507"/>
            <a:ext cx="414502" cy="975090"/>
          </a:xfrm>
          <a:custGeom>
            <a:avLst/>
            <a:gdLst/>
            <a:ahLst/>
            <a:cxnLst/>
            <a:rect l="0" t="0" r="0" b="0"/>
            <a:pathLst>
              <a:path w="374" h="862">
                <a:moveTo>
                  <a:pt x="68" y="0"/>
                </a:moveTo>
                <a:cubicBezTo>
                  <a:pt x="221" y="87"/>
                  <a:pt x="374" y="174"/>
                  <a:pt x="363" y="318"/>
                </a:cubicBezTo>
                <a:cubicBezTo>
                  <a:pt x="352" y="462"/>
                  <a:pt x="176" y="662"/>
                  <a:pt x="0" y="862"/>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69640" name="未知"/>
          <p:cNvSpPr/>
          <p:nvPr/>
        </p:nvSpPr>
        <p:spPr>
          <a:xfrm>
            <a:off x="1679987" y="1750648"/>
            <a:ext cx="435880" cy="1154430"/>
          </a:xfrm>
          <a:custGeom>
            <a:avLst/>
            <a:gdLst/>
            <a:ahLst/>
            <a:cxnLst/>
            <a:rect l="0" t="0" r="0" b="0"/>
            <a:pathLst>
              <a:path w="393" h="1021">
                <a:moveTo>
                  <a:pt x="393" y="1021"/>
                </a:moveTo>
                <a:cubicBezTo>
                  <a:pt x="226" y="867"/>
                  <a:pt x="60" y="714"/>
                  <a:pt x="30" y="544"/>
                </a:cubicBezTo>
                <a:cubicBezTo>
                  <a:pt x="0" y="374"/>
                  <a:pt x="105" y="187"/>
                  <a:pt x="211" y="0"/>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69641" name="未知"/>
          <p:cNvSpPr/>
          <p:nvPr/>
        </p:nvSpPr>
        <p:spPr>
          <a:xfrm>
            <a:off x="2061234" y="2142584"/>
            <a:ext cx="1615252" cy="718550"/>
          </a:xfrm>
          <a:custGeom>
            <a:avLst/>
            <a:gdLst/>
            <a:ahLst/>
            <a:cxnLst/>
            <a:rect l="0" t="0" r="0" b="0"/>
            <a:pathLst>
              <a:path w="1292" h="571">
                <a:moveTo>
                  <a:pt x="1292" y="412"/>
                </a:moveTo>
                <a:cubicBezTo>
                  <a:pt x="934" y="206"/>
                  <a:pt x="577" y="0"/>
                  <a:pt x="362" y="26"/>
                </a:cubicBezTo>
                <a:cubicBezTo>
                  <a:pt x="147" y="52"/>
                  <a:pt x="73" y="311"/>
                  <a:pt x="0" y="571"/>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69642" name="未知"/>
          <p:cNvSpPr/>
          <p:nvPr/>
        </p:nvSpPr>
        <p:spPr>
          <a:xfrm>
            <a:off x="2826103" y="2631910"/>
            <a:ext cx="1876543" cy="618784"/>
          </a:xfrm>
          <a:custGeom>
            <a:avLst/>
            <a:gdLst/>
            <a:ahLst/>
            <a:cxnLst/>
            <a:rect l="0" t="0" r="0" b="0"/>
            <a:pathLst>
              <a:path w="1501" h="491">
                <a:moveTo>
                  <a:pt x="1315" y="0"/>
                </a:moveTo>
                <a:cubicBezTo>
                  <a:pt x="1408" y="28"/>
                  <a:pt x="1501" y="57"/>
                  <a:pt x="1361" y="136"/>
                </a:cubicBezTo>
                <a:cubicBezTo>
                  <a:pt x="1221" y="215"/>
                  <a:pt x="703" y="461"/>
                  <a:pt x="476" y="476"/>
                </a:cubicBezTo>
                <a:cubicBezTo>
                  <a:pt x="249" y="491"/>
                  <a:pt x="124" y="359"/>
                  <a:pt x="0" y="227"/>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69643" name="未知"/>
          <p:cNvSpPr/>
          <p:nvPr/>
        </p:nvSpPr>
        <p:spPr>
          <a:xfrm>
            <a:off x="2486425" y="1489357"/>
            <a:ext cx="737553" cy="236350"/>
          </a:xfrm>
          <a:custGeom>
            <a:avLst/>
            <a:gdLst/>
            <a:ahLst/>
            <a:cxnLst/>
            <a:rect l="0" t="0" r="0" b="0"/>
            <a:pathLst>
              <a:path w="590" h="188">
                <a:moveTo>
                  <a:pt x="590" y="143"/>
                </a:moveTo>
                <a:cubicBezTo>
                  <a:pt x="503" y="71"/>
                  <a:pt x="416" y="0"/>
                  <a:pt x="318" y="7"/>
                </a:cubicBezTo>
                <a:cubicBezTo>
                  <a:pt x="220" y="14"/>
                  <a:pt x="53" y="158"/>
                  <a:pt x="0" y="188"/>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pic>
        <p:nvPicPr>
          <p:cNvPr id="69679" name="图片 69678"/>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5541151" y="1488170"/>
            <a:ext cx="2023816" cy="1653258"/>
          </a:xfrm>
          <a:prstGeom prst="rect">
            <a:avLst/>
          </a:prstGeom>
          <a:noFill/>
          <a:ln w="9525">
            <a:noFill/>
          </a:ln>
        </p:spPr>
      </p:pic>
      <p:sp>
        <p:nvSpPr>
          <p:cNvPr id="69680" name="矩形 69679"/>
          <p:cNvSpPr/>
          <p:nvPr/>
        </p:nvSpPr>
        <p:spPr>
          <a:xfrm>
            <a:off x="1608726" y="3750710"/>
            <a:ext cx="6194966" cy="1014730"/>
          </a:xfrm>
          <a:prstGeom prst="rect">
            <a:avLst/>
          </a:prstGeom>
          <a:noFill/>
          <a:ln w="9525">
            <a:noFill/>
          </a:ln>
        </p:spPr>
        <p:txBody>
          <a:bodyPr anchor="t">
            <a:spAutoFit/>
          </a:bodyPr>
          <a:lstStyle/>
          <a:p>
            <a:pPr>
              <a:lnSpc>
                <a:spcPct val="150000"/>
              </a:lnSpc>
            </a:pPr>
            <a:r>
              <a:rPr lang="zh-CN" altLang="en-US" sz="2000" b="1" dirty="0">
                <a:solidFill>
                  <a:srgbClr val="000000"/>
                </a:solidFill>
                <a:latin typeface="宋体" panose="02010600030101010101" pitchFamily="2" charset="-122"/>
                <a:ea typeface="宋体" panose="02010600030101010101" pitchFamily="2" charset="-122"/>
              </a:rPr>
              <a:t>两个小灯泡的两端分别连接在一起，然后连接到电路中，我们就说这两个小灯泡是</a:t>
            </a:r>
            <a:r>
              <a:rPr lang="zh-CN" altLang="en-US" sz="2000" b="1" dirty="0">
                <a:solidFill>
                  <a:srgbClr val="FF0000"/>
                </a:solidFill>
                <a:latin typeface="宋体" panose="02010600030101010101" pitchFamily="2" charset="-122"/>
                <a:ea typeface="宋体" panose="02010600030101010101" pitchFamily="2" charset="-122"/>
              </a:rPr>
              <a:t>并联</a:t>
            </a:r>
            <a:r>
              <a:rPr lang="zh-CN" altLang="en-US" sz="2000" b="1" dirty="0">
                <a:solidFill>
                  <a:srgbClr val="000000"/>
                </a:solidFill>
                <a:latin typeface="宋体" panose="02010600030101010101" pitchFamily="2" charset="-122"/>
                <a:ea typeface="宋体" panose="02010600030101010101" pitchFamily="2" charset="-122"/>
              </a:rPr>
              <a:t>的。</a:t>
            </a:r>
          </a:p>
        </p:txBody>
      </p:sp>
      <p:sp>
        <p:nvSpPr>
          <p:cNvPr id="69682" name="圆角矩形标注 69681"/>
          <p:cNvSpPr/>
          <p:nvPr/>
        </p:nvSpPr>
        <p:spPr>
          <a:xfrm>
            <a:off x="4841605" y="1110486"/>
            <a:ext cx="726863" cy="376496"/>
          </a:xfrm>
          <a:prstGeom prst="wedgeRoundRectCallout">
            <a:avLst>
              <a:gd name="adj1" fmla="val -69282"/>
              <a:gd name="adj2" fmla="val 111199"/>
              <a:gd name="adj3" fmla="val 16667"/>
            </a:avLst>
          </a:prstGeom>
          <a:noFill/>
          <a:ln w="28575" cap="flat" cmpd="sng">
            <a:solidFill>
              <a:srgbClr val="0000FF"/>
            </a:solidFill>
            <a:prstDash val="solid"/>
            <a:miter/>
            <a:headEnd type="none" w="med" len="med"/>
            <a:tailEnd type="none" w="med" len="med"/>
          </a:ln>
        </p:spPr>
        <p:txBody>
          <a:bodyPr lIns="13466" tIns="8079" rIns="13466" bIns="8079" anchor="t"/>
          <a:lstStyle/>
          <a:p>
            <a:pPr algn="ctr"/>
            <a:r>
              <a:rPr lang="zh-CN" altLang="en-US" sz="1795" b="1" dirty="0">
                <a:latin typeface="Arial" panose="020B0604020202020204" pitchFamily="34" charset="0"/>
                <a:ea typeface="宋体" panose="02010600030101010101" pitchFamily="2" charset="-122"/>
              </a:rPr>
              <a:t>干路</a:t>
            </a:r>
          </a:p>
        </p:txBody>
      </p:sp>
      <p:sp>
        <p:nvSpPr>
          <p:cNvPr id="69683" name="圆角矩形标注 69682"/>
          <p:cNvSpPr/>
          <p:nvPr/>
        </p:nvSpPr>
        <p:spPr>
          <a:xfrm>
            <a:off x="3817820" y="3266134"/>
            <a:ext cx="726863" cy="376497"/>
          </a:xfrm>
          <a:prstGeom prst="wedgeRoundRectCallout">
            <a:avLst>
              <a:gd name="adj1" fmla="val -155065"/>
              <a:gd name="adj2" fmla="val -295426"/>
              <a:gd name="adj3" fmla="val 16667"/>
            </a:avLst>
          </a:prstGeom>
          <a:noFill/>
          <a:ln w="28575" cap="flat" cmpd="sng">
            <a:solidFill>
              <a:srgbClr val="0000FF"/>
            </a:solidFill>
            <a:prstDash val="solid"/>
            <a:miter/>
            <a:headEnd type="none" w="med" len="med"/>
            <a:tailEnd type="none" w="med" len="med"/>
          </a:ln>
        </p:spPr>
        <p:txBody>
          <a:bodyPr lIns="13466" tIns="8079" rIns="13466" bIns="8079" anchor="t"/>
          <a:lstStyle/>
          <a:p>
            <a:pPr algn="ctr"/>
            <a:r>
              <a:rPr lang="zh-CN" altLang="en-US" sz="1795" b="1" dirty="0">
                <a:latin typeface="Arial" panose="020B0604020202020204" pitchFamily="34" charset="0"/>
                <a:ea typeface="宋体" panose="02010600030101010101" pitchFamily="2" charset="-122"/>
              </a:rPr>
              <a:t>支路</a:t>
            </a:r>
          </a:p>
        </p:txBody>
      </p:sp>
      <p:sp>
        <p:nvSpPr>
          <p:cNvPr id="3" name="流程图: 资料带 2"/>
          <p:cNvSpPr/>
          <p:nvPr/>
        </p:nvSpPr>
        <p:spPr>
          <a:xfrm>
            <a:off x="86360" y="57785"/>
            <a:ext cx="1204595" cy="5238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 name="Shape 120"/>
          <p:cNvSpPr/>
          <p:nvPr/>
        </p:nvSpPr>
        <p:spPr>
          <a:xfrm>
            <a:off x="231775" y="181610"/>
            <a:ext cx="9144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altLang="en-US" sz="1800">
                <a:ln>
                  <a:noFill/>
                </a:ln>
                <a:solidFill>
                  <a:srgbClr val="FFFF00"/>
                </a:solidFill>
                <a:effectLst/>
                <a:uFillTx/>
                <a:latin typeface="Arial" panose="020B0604020202020204"/>
                <a:ea typeface="Arial" panose="020B0604020202020204"/>
                <a:cs typeface="Arial" panose="020B0604020202020204"/>
                <a:sym typeface="Arial" panose="020B0604020202020204"/>
              </a:rPr>
              <a:t>归纳总结</a:t>
            </a:r>
            <a:endParaRPr kumimoji="0" lang="zh-CN" altLang="en-US" sz="1800" b="1" i="0" u="none" strike="noStrike" kern="0" cap="none" spc="0" normalizeH="0" baseline="0" noProof="0" dirty="0">
              <a:ln>
                <a:noFill/>
              </a:ln>
              <a:solidFill>
                <a:srgbClr val="FFFF00"/>
              </a:solidFill>
              <a:effectLst/>
              <a:uLnTx/>
              <a:uFillTx/>
              <a:latin typeface="Arial" panose="020B0604020202020204"/>
              <a:ea typeface="Arial" panose="020B0604020202020204"/>
              <a:cs typeface="Arial" panose="020B0604020202020204"/>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9643"/>
                                        </p:tgtEl>
                                        <p:attrNameLst>
                                          <p:attrName>style.visibility</p:attrName>
                                        </p:attrNameLst>
                                      </p:cBhvr>
                                      <p:to>
                                        <p:strVal val="visible"/>
                                      </p:to>
                                    </p:set>
                                    <p:animEffect transition="in" filter="strips(downLeft)">
                                      <p:cBhvr>
                                        <p:cTn id="7" dur="500"/>
                                        <p:tgtEl>
                                          <p:spTgt spid="6964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9640"/>
                                        </p:tgtEl>
                                        <p:attrNameLst>
                                          <p:attrName>style.visibility</p:attrName>
                                        </p:attrNameLst>
                                      </p:cBhvr>
                                      <p:to>
                                        <p:strVal val="visible"/>
                                      </p:to>
                                    </p:set>
                                    <p:animEffect transition="in" filter="strips(downLeft)">
                                      <p:cBhvr>
                                        <p:cTn id="12" dur="500"/>
                                        <p:tgtEl>
                                          <p:spTgt spid="6964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nodeType="clickEffect">
                                  <p:stCondLst>
                                    <p:cond delay="0"/>
                                  </p:stCondLst>
                                  <p:childTnLst>
                                    <p:set>
                                      <p:cBhvr>
                                        <p:cTn id="16" dur="1" fill="hold">
                                          <p:stCondLst>
                                            <p:cond delay="0"/>
                                          </p:stCondLst>
                                        </p:cTn>
                                        <p:tgtEl>
                                          <p:spTgt spid="69641"/>
                                        </p:tgtEl>
                                        <p:attrNameLst>
                                          <p:attrName>style.visibility</p:attrName>
                                        </p:attrNameLst>
                                      </p:cBhvr>
                                      <p:to>
                                        <p:strVal val="visible"/>
                                      </p:to>
                                    </p:set>
                                    <p:animEffect transition="in" filter="strips(upRight)">
                                      <p:cBhvr>
                                        <p:cTn id="17" dur="500"/>
                                        <p:tgtEl>
                                          <p:spTgt spid="6964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69642"/>
                                        </p:tgtEl>
                                        <p:attrNameLst>
                                          <p:attrName>style.visibility</p:attrName>
                                        </p:attrNameLst>
                                      </p:cBhvr>
                                      <p:to>
                                        <p:strVal val="visible"/>
                                      </p:to>
                                    </p:set>
                                    <p:animEffect transition="in" filter="strips(upRight)">
                                      <p:cBhvr>
                                        <p:cTn id="22" dur="500"/>
                                        <p:tgtEl>
                                          <p:spTgt spid="6964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3" fill="hold" nodeType="clickEffect">
                                  <p:stCondLst>
                                    <p:cond delay="0"/>
                                  </p:stCondLst>
                                  <p:childTnLst>
                                    <p:set>
                                      <p:cBhvr>
                                        <p:cTn id="26" dur="1" fill="hold">
                                          <p:stCondLst>
                                            <p:cond delay="0"/>
                                          </p:stCondLst>
                                        </p:cTn>
                                        <p:tgtEl>
                                          <p:spTgt spid="69639"/>
                                        </p:tgtEl>
                                        <p:attrNameLst>
                                          <p:attrName>style.visibility</p:attrName>
                                        </p:attrNameLst>
                                      </p:cBhvr>
                                      <p:to>
                                        <p:strVal val="visible"/>
                                      </p:to>
                                    </p:set>
                                    <p:animEffect transition="in" filter="strips(upRight)">
                                      <p:cBhvr>
                                        <p:cTn id="27" dur="500"/>
                                        <p:tgtEl>
                                          <p:spTgt spid="6963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9679"/>
                                        </p:tgtEl>
                                        <p:attrNameLst>
                                          <p:attrName>style.visibility</p:attrName>
                                        </p:attrNameLst>
                                      </p:cBhvr>
                                      <p:to>
                                        <p:strVal val="visible"/>
                                      </p:to>
                                    </p:set>
                                    <p:animEffect transition="in" filter="blinds(horizontal)">
                                      <p:cBhvr>
                                        <p:cTn id="32" dur="500"/>
                                        <p:tgtEl>
                                          <p:spTgt spid="69679"/>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968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968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96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80" grpId="0"/>
      <p:bldP spid="69682" grpId="0" bldLvl="0" animBg="1"/>
      <p:bldP spid="6968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5" name="组合 72738"/>
          <p:cNvGrpSpPr/>
          <p:nvPr/>
        </p:nvGrpSpPr>
        <p:grpSpPr>
          <a:xfrm>
            <a:off x="779780" y="591820"/>
            <a:ext cx="3354070" cy="2415540"/>
            <a:chOff x="385" y="981"/>
            <a:chExt cx="2344" cy="1626"/>
          </a:xfrm>
        </p:grpSpPr>
        <p:pic>
          <p:nvPicPr>
            <p:cNvPr id="11266" name="Picture 10" descr="H:\2\人教教参资源\九\图\电池组.JPG"/>
            <p:cNvPicPr>
              <a:picLocks noChangeAspect="1"/>
            </p:cNvPicPr>
            <p:nvPr/>
          </p:nvPicPr>
          <p:blipFill>
            <a:blip r:embed="rId2" cstate="print">
              <a:lum bright="-6000"/>
            </a:blip>
            <a:stretch>
              <a:fillRect/>
            </a:stretch>
          </p:blipFill>
          <p:spPr>
            <a:xfrm>
              <a:off x="1429" y="981"/>
              <a:ext cx="1065" cy="472"/>
            </a:xfrm>
            <a:prstGeom prst="rect">
              <a:avLst/>
            </a:prstGeom>
            <a:noFill/>
            <a:ln w="9525">
              <a:noFill/>
            </a:ln>
          </p:spPr>
        </p:pic>
        <p:pic>
          <p:nvPicPr>
            <p:cNvPr id="11267" name="Picture 5" descr="H:\2\人教教参资源\九\图\小灯泡.JPG"/>
            <p:cNvPicPr>
              <a:picLocks noChangeAspect="1"/>
            </p:cNvPicPr>
            <p:nvPr/>
          </p:nvPicPr>
          <p:blipFill>
            <a:blip r:embed="rId3">
              <a:lum bright="-6000"/>
            </a:blip>
            <a:stretch>
              <a:fillRect/>
            </a:stretch>
          </p:blipFill>
          <p:spPr>
            <a:xfrm>
              <a:off x="385" y="1350"/>
              <a:ext cx="822" cy="645"/>
            </a:xfrm>
            <a:prstGeom prst="rect">
              <a:avLst/>
            </a:prstGeom>
            <a:noFill/>
            <a:ln w="9525">
              <a:noFill/>
            </a:ln>
          </p:spPr>
        </p:pic>
        <p:pic>
          <p:nvPicPr>
            <p:cNvPr id="11268" name="Picture 3" descr="H:\2\人教教参资源\九\图\铡刀开关.JPG"/>
            <p:cNvPicPr>
              <a:picLocks noChangeAspect="1"/>
            </p:cNvPicPr>
            <p:nvPr/>
          </p:nvPicPr>
          <p:blipFill>
            <a:blip r:embed="rId4" cstate="print">
              <a:lum bright="-6000"/>
            </a:blip>
            <a:stretch>
              <a:fillRect/>
            </a:stretch>
          </p:blipFill>
          <p:spPr>
            <a:xfrm>
              <a:off x="881" y="2053"/>
              <a:ext cx="771" cy="554"/>
            </a:xfrm>
            <a:prstGeom prst="rect">
              <a:avLst/>
            </a:prstGeom>
            <a:noFill/>
            <a:ln w="9525">
              <a:noFill/>
            </a:ln>
          </p:spPr>
        </p:pic>
        <p:pic>
          <p:nvPicPr>
            <p:cNvPr id="11269" name="Picture 5" descr="H:\2\人教教参资源\九\图\小灯泡.JPG"/>
            <p:cNvPicPr>
              <a:picLocks noChangeAspect="1"/>
            </p:cNvPicPr>
            <p:nvPr/>
          </p:nvPicPr>
          <p:blipFill>
            <a:blip r:embed="rId3">
              <a:lum bright="-6000"/>
            </a:blip>
            <a:stretch>
              <a:fillRect/>
            </a:stretch>
          </p:blipFill>
          <p:spPr>
            <a:xfrm>
              <a:off x="1824" y="1803"/>
              <a:ext cx="821" cy="645"/>
            </a:xfrm>
            <a:prstGeom prst="rect">
              <a:avLst/>
            </a:prstGeom>
            <a:noFill/>
            <a:ln w="9525">
              <a:noFill/>
            </a:ln>
          </p:spPr>
        </p:pic>
        <p:sp>
          <p:nvSpPr>
            <p:cNvPr id="11270" name="未知"/>
            <p:cNvSpPr/>
            <p:nvPr/>
          </p:nvSpPr>
          <p:spPr>
            <a:xfrm>
              <a:off x="2461" y="1254"/>
              <a:ext cx="268" cy="969"/>
            </a:xfrm>
            <a:custGeom>
              <a:avLst/>
              <a:gdLst/>
              <a:ahLst/>
              <a:cxnLst/>
              <a:rect l="0" t="0" r="0" b="0"/>
              <a:pathLst>
                <a:path w="258" h="907">
                  <a:moveTo>
                    <a:pt x="0" y="0"/>
                  </a:moveTo>
                  <a:cubicBezTo>
                    <a:pt x="121" y="208"/>
                    <a:pt x="242" y="416"/>
                    <a:pt x="250" y="567"/>
                  </a:cubicBezTo>
                  <a:cubicBezTo>
                    <a:pt x="258" y="718"/>
                    <a:pt x="80" y="847"/>
                    <a:pt x="46" y="907"/>
                  </a:cubicBezTo>
                </a:path>
              </a:pathLst>
            </a:custGeom>
            <a:noFill/>
            <a:ln w="28575" cap="flat" cmpd="sng">
              <a:solidFill>
                <a:srgbClr val="FF0000"/>
              </a:solidFill>
              <a:prstDash val="solid"/>
              <a:round/>
              <a:headEnd type="none" w="med" len="med"/>
              <a:tailEnd type="none" w="med" len="med"/>
            </a:ln>
          </p:spPr>
          <p:txBody>
            <a:bodyPr/>
            <a:lstStyle/>
            <a:p>
              <a:endParaRPr lang="zh-CN" altLang="en-US" sz="100"/>
            </a:p>
          </p:txBody>
        </p:sp>
        <p:sp>
          <p:nvSpPr>
            <p:cNvPr id="11271" name="未知"/>
            <p:cNvSpPr/>
            <p:nvPr/>
          </p:nvSpPr>
          <p:spPr>
            <a:xfrm>
              <a:off x="1517" y="2223"/>
              <a:ext cx="449" cy="302"/>
            </a:xfrm>
            <a:custGeom>
              <a:avLst/>
              <a:gdLst/>
              <a:ahLst/>
              <a:cxnLst/>
              <a:rect l="0" t="0" r="0" b="0"/>
              <a:pathLst>
                <a:path w="431" h="283">
                  <a:moveTo>
                    <a:pt x="431" y="0"/>
                  </a:moveTo>
                  <a:cubicBezTo>
                    <a:pt x="376" y="107"/>
                    <a:pt x="321" y="215"/>
                    <a:pt x="249" y="249"/>
                  </a:cubicBezTo>
                  <a:cubicBezTo>
                    <a:pt x="177" y="283"/>
                    <a:pt x="88" y="243"/>
                    <a:pt x="0" y="204"/>
                  </a:cubicBezTo>
                </a:path>
              </a:pathLst>
            </a:custGeom>
            <a:noFill/>
            <a:ln w="28575" cap="flat" cmpd="sng">
              <a:solidFill>
                <a:srgbClr val="FF0000"/>
              </a:solidFill>
              <a:prstDash val="solid"/>
              <a:round/>
              <a:headEnd type="none" w="med" len="med"/>
              <a:tailEnd type="none" w="med" len="med"/>
            </a:ln>
          </p:spPr>
          <p:txBody>
            <a:bodyPr/>
            <a:lstStyle/>
            <a:p>
              <a:endParaRPr lang="zh-CN" altLang="en-US" sz="100"/>
            </a:p>
          </p:txBody>
        </p:sp>
        <p:sp>
          <p:nvSpPr>
            <p:cNvPr id="11272" name="未知"/>
            <p:cNvSpPr/>
            <p:nvPr/>
          </p:nvSpPr>
          <p:spPr>
            <a:xfrm>
              <a:off x="484" y="1786"/>
              <a:ext cx="585" cy="654"/>
            </a:xfrm>
            <a:custGeom>
              <a:avLst/>
              <a:gdLst/>
              <a:ahLst/>
              <a:cxnLst/>
              <a:rect l="0" t="0" r="0" b="0"/>
              <a:pathLst>
                <a:path w="563" h="613">
                  <a:moveTo>
                    <a:pt x="563" y="613"/>
                  </a:moveTo>
                  <a:cubicBezTo>
                    <a:pt x="368" y="562"/>
                    <a:pt x="174" y="511"/>
                    <a:pt x="87" y="409"/>
                  </a:cubicBezTo>
                  <a:cubicBezTo>
                    <a:pt x="0" y="307"/>
                    <a:pt x="20" y="153"/>
                    <a:pt x="41" y="0"/>
                  </a:cubicBezTo>
                </a:path>
              </a:pathLst>
            </a:custGeom>
            <a:noFill/>
            <a:ln w="28575" cap="flat" cmpd="sng">
              <a:solidFill>
                <a:srgbClr val="FF0000"/>
              </a:solidFill>
              <a:prstDash val="solid"/>
              <a:round/>
              <a:headEnd type="none" w="med" len="med"/>
              <a:tailEnd type="none" w="med" len="med"/>
            </a:ln>
          </p:spPr>
          <p:txBody>
            <a:bodyPr/>
            <a:lstStyle/>
            <a:p>
              <a:endParaRPr lang="zh-CN" altLang="en-US" sz="100"/>
            </a:p>
          </p:txBody>
        </p:sp>
        <p:sp>
          <p:nvSpPr>
            <p:cNvPr id="11273" name="未知"/>
            <p:cNvSpPr/>
            <p:nvPr/>
          </p:nvSpPr>
          <p:spPr>
            <a:xfrm>
              <a:off x="1069" y="1254"/>
              <a:ext cx="425" cy="509"/>
            </a:xfrm>
            <a:custGeom>
              <a:avLst/>
              <a:gdLst/>
              <a:ahLst/>
              <a:cxnLst/>
              <a:rect l="0" t="0" r="0" b="0"/>
              <a:pathLst>
                <a:path w="408" h="476">
                  <a:moveTo>
                    <a:pt x="0" y="476"/>
                  </a:moveTo>
                  <a:cubicBezTo>
                    <a:pt x="91" y="447"/>
                    <a:pt x="182" y="419"/>
                    <a:pt x="250" y="340"/>
                  </a:cubicBezTo>
                  <a:cubicBezTo>
                    <a:pt x="318" y="261"/>
                    <a:pt x="363" y="130"/>
                    <a:pt x="408" y="0"/>
                  </a:cubicBezTo>
                </a:path>
              </a:pathLst>
            </a:custGeom>
            <a:noFill/>
            <a:ln w="28575" cap="flat" cmpd="sng">
              <a:solidFill>
                <a:srgbClr val="FF0000"/>
              </a:solidFill>
              <a:prstDash val="solid"/>
              <a:round/>
              <a:headEnd type="none" w="med" len="med"/>
              <a:tailEnd type="none" w="med" len="med"/>
            </a:ln>
          </p:spPr>
          <p:txBody>
            <a:bodyPr/>
            <a:lstStyle/>
            <a:p>
              <a:endParaRPr lang="zh-CN" altLang="en-US" sz="100"/>
            </a:p>
          </p:txBody>
        </p:sp>
      </p:grpSp>
      <p:grpSp>
        <p:nvGrpSpPr>
          <p:cNvPr id="11274" name="组合 72739"/>
          <p:cNvGrpSpPr/>
          <p:nvPr/>
        </p:nvGrpSpPr>
        <p:grpSpPr>
          <a:xfrm>
            <a:off x="4707255" y="835025"/>
            <a:ext cx="2949575" cy="2041525"/>
            <a:chOff x="3107" y="987"/>
            <a:chExt cx="2325" cy="1545"/>
          </a:xfrm>
        </p:grpSpPr>
        <p:pic>
          <p:nvPicPr>
            <p:cNvPr id="11275" name="Picture 5" descr="H:\2\人教教参资源\九\图\小灯泡.JPG"/>
            <p:cNvPicPr>
              <a:picLocks noChangeAspect="1"/>
            </p:cNvPicPr>
            <p:nvPr/>
          </p:nvPicPr>
          <p:blipFill>
            <a:blip r:embed="rId5" cstate="print">
              <a:lum bright="-6000"/>
            </a:blip>
            <a:stretch>
              <a:fillRect/>
            </a:stretch>
          </p:blipFill>
          <p:spPr>
            <a:xfrm>
              <a:off x="3277" y="1890"/>
              <a:ext cx="822" cy="642"/>
            </a:xfrm>
            <a:prstGeom prst="rect">
              <a:avLst/>
            </a:prstGeom>
            <a:noFill/>
            <a:ln w="9525">
              <a:noFill/>
            </a:ln>
          </p:spPr>
        </p:pic>
        <p:pic>
          <p:nvPicPr>
            <p:cNvPr id="11276" name="Picture 10" descr="H:\2\人教教参资源\九\图\电池组.JPG"/>
            <p:cNvPicPr>
              <a:picLocks noChangeAspect="1"/>
            </p:cNvPicPr>
            <p:nvPr/>
          </p:nvPicPr>
          <p:blipFill>
            <a:blip r:embed="rId6" cstate="print">
              <a:lum bright="-6000"/>
            </a:blip>
            <a:stretch>
              <a:fillRect/>
            </a:stretch>
          </p:blipFill>
          <p:spPr>
            <a:xfrm>
              <a:off x="3238" y="1110"/>
              <a:ext cx="1066" cy="470"/>
            </a:xfrm>
            <a:prstGeom prst="rect">
              <a:avLst/>
            </a:prstGeom>
            <a:noFill/>
            <a:ln w="9525">
              <a:noFill/>
            </a:ln>
          </p:spPr>
        </p:pic>
        <p:pic>
          <p:nvPicPr>
            <p:cNvPr id="11277" name="Picture 3" descr="H:\2\人教教参资源\九\图\铡刀开关.JPG"/>
            <p:cNvPicPr>
              <a:picLocks noChangeAspect="1"/>
            </p:cNvPicPr>
            <p:nvPr/>
          </p:nvPicPr>
          <p:blipFill>
            <a:blip r:embed="rId7" cstate="print">
              <a:lum bright="-6000"/>
            </a:blip>
            <a:stretch>
              <a:fillRect/>
            </a:stretch>
          </p:blipFill>
          <p:spPr>
            <a:xfrm>
              <a:off x="4567" y="987"/>
              <a:ext cx="771" cy="552"/>
            </a:xfrm>
            <a:prstGeom prst="rect">
              <a:avLst/>
            </a:prstGeom>
            <a:noFill/>
            <a:ln w="9525">
              <a:noFill/>
            </a:ln>
          </p:spPr>
        </p:pic>
        <p:pic>
          <p:nvPicPr>
            <p:cNvPr id="11278" name="Picture 5" descr="H:\2\人教教参资源\九\图\小灯泡.JPG"/>
            <p:cNvPicPr>
              <a:picLocks noChangeAspect="1"/>
            </p:cNvPicPr>
            <p:nvPr/>
          </p:nvPicPr>
          <p:blipFill>
            <a:blip r:embed="rId5" cstate="print">
              <a:lum bright="-6000"/>
            </a:blip>
            <a:stretch>
              <a:fillRect/>
            </a:stretch>
          </p:blipFill>
          <p:spPr>
            <a:xfrm>
              <a:off x="4422" y="1686"/>
              <a:ext cx="822" cy="642"/>
            </a:xfrm>
            <a:prstGeom prst="rect">
              <a:avLst/>
            </a:prstGeom>
            <a:noFill/>
            <a:ln w="9525">
              <a:noFill/>
            </a:ln>
          </p:spPr>
        </p:pic>
        <p:sp>
          <p:nvSpPr>
            <p:cNvPr id="11279" name="未知"/>
            <p:cNvSpPr/>
            <p:nvPr/>
          </p:nvSpPr>
          <p:spPr>
            <a:xfrm>
              <a:off x="5132" y="1320"/>
              <a:ext cx="300" cy="774"/>
            </a:xfrm>
            <a:custGeom>
              <a:avLst/>
              <a:gdLst/>
              <a:ahLst/>
              <a:cxnLst/>
              <a:rect l="0" t="0" r="0" b="0"/>
              <a:pathLst>
                <a:path w="374" h="862">
                  <a:moveTo>
                    <a:pt x="68" y="0"/>
                  </a:moveTo>
                  <a:cubicBezTo>
                    <a:pt x="221" y="87"/>
                    <a:pt x="374" y="174"/>
                    <a:pt x="363" y="318"/>
                  </a:cubicBezTo>
                  <a:cubicBezTo>
                    <a:pt x="352" y="462"/>
                    <a:pt x="176" y="662"/>
                    <a:pt x="0" y="862"/>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11280" name="未知"/>
            <p:cNvSpPr/>
            <p:nvPr/>
          </p:nvSpPr>
          <p:spPr>
            <a:xfrm>
              <a:off x="3968" y="2094"/>
              <a:ext cx="601" cy="224"/>
            </a:xfrm>
            <a:custGeom>
              <a:avLst/>
              <a:gdLst/>
              <a:ahLst/>
              <a:cxnLst/>
              <a:rect l="0" t="0" r="0" b="0"/>
              <a:pathLst>
                <a:path w="749" h="250">
                  <a:moveTo>
                    <a:pt x="749" y="0"/>
                  </a:moveTo>
                  <a:cubicBezTo>
                    <a:pt x="562" y="13"/>
                    <a:pt x="375" y="26"/>
                    <a:pt x="250" y="68"/>
                  </a:cubicBezTo>
                  <a:cubicBezTo>
                    <a:pt x="125" y="110"/>
                    <a:pt x="62" y="180"/>
                    <a:pt x="0" y="250"/>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11281" name="未知"/>
            <p:cNvSpPr/>
            <p:nvPr/>
          </p:nvSpPr>
          <p:spPr>
            <a:xfrm>
              <a:off x="3107" y="1400"/>
              <a:ext cx="315" cy="918"/>
            </a:xfrm>
            <a:custGeom>
              <a:avLst/>
              <a:gdLst/>
              <a:ahLst/>
              <a:cxnLst/>
              <a:rect l="0" t="0" r="0" b="0"/>
              <a:pathLst>
                <a:path w="393" h="1021">
                  <a:moveTo>
                    <a:pt x="393" y="1021"/>
                  </a:moveTo>
                  <a:cubicBezTo>
                    <a:pt x="226" y="867"/>
                    <a:pt x="60" y="714"/>
                    <a:pt x="30" y="544"/>
                  </a:cubicBezTo>
                  <a:cubicBezTo>
                    <a:pt x="0" y="374"/>
                    <a:pt x="105" y="187"/>
                    <a:pt x="211" y="0"/>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11282" name="未知"/>
            <p:cNvSpPr/>
            <p:nvPr/>
          </p:nvSpPr>
          <p:spPr>
            <a:xfrm>
              <a:off x="4229" y="1194"/>
              <a:ext cx="519" cy="230"/>
            </a:xfrm>
            <a:custGeom>
              <a:avLst/>
              <a:gdLst/>
              <a:ahLst/>
              <a:cxnLst/>
              <a:rect l="0" t="0" r="0" b="0"/>
              <a:pathLst>
                <a:path w="499" h="216">
                  <a:moveTo>
                    <a:pt x="499" y="148"/>
                  </a:moveTo>
                  <a:cubicBezTo>
                    <a:pt x="382" y="74"/>
                    <a:pt x="265" y="0"/>
                    <a:pt x="182" y="11"/>
                  </a:cubicBezTo>
                  <a:cubicBezTo>
                    <a:pt x="99" y="22"/>
                    <a:pt x="49" y="119"/>
                    <a:pt x="0" y="216"/>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grpSp>
      <p:sp>
        <p:nvSpPr>
          <p:cNvPr id="72733" name="TextBox 18"/>
          <p:cNvSpPr/>
          <p:nvPr/>
        </p:nvSpPr>
        <p:spPr>
          <a:xfrm>
            <a:off x="664210" y="3517265"/>
            <a:ext cx="7496175" cy="1266770"/>
          </a:xfrm>
          <a:prstGeom prst="roundRect">
            <a:avLst>
              <a:gd name="adj" fmla="val 8958"/>
            </a:avLst>
          </a:prstGeom>
          <a:noFill/>
          <a:ln w="28575">
            <a:noFill/>
          </a:ln>
        </p:spPr>
        <p:txBody>
          <a:bodyPr wrap="square" anchor="t">
            <a:spAutoFit/>
          </a:bodyPr>
          <a:lstStyle/>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在串联电路中，开关控制所有用电器。</a:t>
            </a:r>
          </a:p>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开关位置的改变不影响它对用电器的控制作用。</a:t>
            </a:r>
          </a:p>
        </p:txBody>
      </p:sp>
      <p:sp>
        <p:nvSpPr>
          <p:cNvPr id="13" name="流程图: 资料带 12"/>
          <p:cNvSpPr/>
          <p:nvPr/>
        </p:nvSpPr>
        <p:spPr>
          <a:xfrm>
            <a:off x="136525" y="67945"/>
            <a:ext cx="1204595" cy="5238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136525" y="146050"/>
            <a:ext cx="135382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FF00"/>
                </a:solidFill>
                <a:effectLst/>
                <a:uFillTx/>
                <a:latin typeface="Arial" panose="020B0604020202020204"/>
                <a:ea typeface="Arial" panose="020B0604020202020204"/>
                <a:cs typeface="Arial" panose="020B0604020202020204"/>
                <a:sym typeface="Arial" panose="020B0604020202020204"/>
              </a:rPr>
              <a:t>观察与思考</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11265"/>
                                        </p:tgtEl>
                                        <p:attrNameLst>
                                          <p:attrName>style.visibility</p:attrName>
                                        </p:attrNameLst>
                                      </p:cBhvr>
                                      <p:to>
                                        <p:strVal val="visible"/>
                                      </p:to>
                                    </p:set>
                                    <p:animEffect transition="in" filter="blinds(horizontal)">
                                      <p:cBhvr>
                                        <p:cTn id="11" dur="500"/>
                                        <p:tgtEl>
                                          <p:spTgt spid="11265"/>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nodeType="clickEffect">
                                  <p:stCondLst>
                                    <p:cond delay="0"/>
                                  </p:stCondLst>
                                  <p:childTnLst>
                                    <p:set>
                                      <p:cBhvr>
                                        <p:cTn id="15" dur="1" fill="hold">
                                          <p:stCondLst>
                                            <p:cond delay="0"/>
                                          </p:stCondLst>
                                        </p:cTn>
                                        <p:tgtEl>
                                          <p:spTgt spid="11274"/>
                                        </p:tgtEl>
                                        <p:attrNameLst>
                                          <p:attrName>style.visibility</p:attrName>
                                        </p:attrNameLst>
                                      </p:cBhvr>
                                      <p:to>
                                        <p:strVal val="visible"/>
                                      </p:to>
                                    </p:set>
                                    <p:animEffect transition="in" filter="strips(downLeft)">
                                      <p:cBhvr>
                                        <p:cTn id="16" dur="5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73751"/>
          <p:cNvSpPr/>
          <p:nvPr/>
        </p:nvSpPr>
        <p:spPr>
          <a:xfrm>
            <a:off x="594396" y="533694"/>
            <a:ext cx="6141520" cy="1014730"/>
          </a:xfrm>
          <a:prstGeom prst="rect">
            <a:avLst/>
          </a:prstGeom>
          <a:noFill/>
          <a:ln w="9525">
            <a:noFill/>
          </a:ln>
        </p:spPr>
        <p:txBody>
          <a:bodyPr anchor="t">
            <a:spAutoFit/>
          </a:bodyPr>
          <a:lstStyle/>
          <a:p>
            <a:pPr>
              <a:lnSpc>
                <a:spcPct val="150000"/>
              </a:lnSpc>
            </a:pPr>
            <a:r>
              <a:rPr lang="zh-CN" altLang="en-US" sz="2000" b="1" dirty="0">
                <a:latin typeface="Arial" panose="020B0604020202020204" pitchFamily="34" charset="0"/>
                <a:ea typeface="宋体" panose="02010600030101010101" pitchFamily="2" charset="-122"/>
              </a:rPr>
              <a:t>在并联电路中，干路开关和支路开关对各用电器的控制作用有什么不同呢？</a:t>
            </a:r>
          </a:p>
        </p:txBody>
      </p:sp>
      <p:grpSp>
        <p:nvGrpSpPr>
          <p:cNvPr id="12293" name="组合 73763"/>
          <p:cNvGrpSpPr/>
          <p:nvPr/>
        </p:nvGrpSpPr>
        <p:grpSpPr>
          <a:xfrm>
            <a:off x="803910" y="1849755"/>
            <a:ext cx="3712845" cy="2298065"/>
            <a:chOff x="1203" y="1639"/>
            <a:chExt cx="2721" cy="1652"/>
          </a:xfrm>
        </p:grpSpPr>
        <p:pic>
          <p:nvPicPr>
            <p:cNvPr id="12294" name="Picture 5" descr="H:\2\人教教参资源\九\图\小灯泡.JPG"/>
            <p:cNvPicPr>
              <a:picLocks noChangeAspect="1"/>
            </p:cNvPicPr>
            <p:nvPr/>
          </p:nvPicPr>
          <p:blipFill>
            <a:blip r:embed="rId2">
              <a:lum bright="-6000"/>
            </a:blip>
            <a:stretch>
              <a:fillRect/>
            </a:stretch>
          </p:blipFill>
          <p:spPr>
            <a:xfrm>
              <a:off x="1414" y="2546"/>
              <a:ext cx="957" cy="681"/>
            </a:xfrm>
            <a:prstGeom prst="rect">
              <a:avLst/>
            </a:prstGeom>
            <a:noFill/>
            <a:ln w="9525">
              <a:noFill/>
            </a:ln>
          </p:spPr>
        </p:pic>
        <p:pic>
          <p:nvPicPr>
            <p:cNvPr id="12295" name="Picture 10" descr="H:\2\人教教参资源\九\图\电池组.JPG"/>
            <p:cNvPicPr>
              <a:picLocks noChangeAspect="1"/>
            </p:cNvPicPr>
            <p:nvPr/>
          </p:nvPicPr>
          <p:blipFill>
            <a:blip r:embed="rId3" cstate="print">
              <a:lum bright="-6000"/>
            </a:blip>
            <a:stretch>
              <a:fillRect/>
            </a:stretch>
          </p:blipFill>
          <p:spPr>
            <a:xfrm>
              <a:off x="2472" y="1661"/>
              <a:ext cx="1241" cy="498"/>
            </a:xfrm>
            <a:prstGeom prst="rect">
              <a:avLst/>
            </a:prstGeom>
            <a:noFill/>
            <a:ln w="9525">
              <a:noFill/>
            </a:ln>
          </p:spPr>
        </p:pic>
        <p:pic>
          <p:nvPicPr>
            <p:cNvPr id="12296" name="Picture 3" descr="H:\2\人教教参资源\九\图\铡刀开关.JPG"/>
            <p:cNvPicPr>
              <a:picLocks noChangeAspect="1"/>
            </p:cNvPicPr>
            <p:nvPr/>
          </p:nvPicPr>
          <p:blipFill>
            <a:blip r:embed="rId4" cstate="print">
              <a:lum bright="-6000"/>
            </a:blip>
            <a:stretch>
              <a:fillRect/>
            </a:stretch>
          </p:blipFill>
          <p:spPr>
            <a:xfrm>
              <a:off x="1203" y="1639"/>
              <a:ext cx="898" cy="585"/>
            </a:xfrm>
            <a:prstGeom prst="rect">
              <a:avLst/>
            </a:prstGeom>
            <a:noFill/>
            <a:ln w="9525">
              <a:noFill/>
            </a:ln>
          </p:spPr>
        </p:pic>
        <p:pic>
          <p:nvPicPr>
            <p:cNvPr id="12297" name="Picture 5" descr="H:\2\人教教参资源\九\图\小灯泡.JPG"/>
            <p:cNvPicPr>
              <a:picLocks noChangeAspect="1"/>
            </p:cNvPicPr>
            <p:nvPr/>
          </p:nvPicPr>
          <p:blipFill>
            <a:blip r:embed="rId2">
              <a:lum bright="-6000"/>
            </a:blip>
            <a:stretch>
              <a:fillRect/>
            </a:stretch>
          </p:blipFill>
          <p:spPr>
            <a:xfrm>
              <a:off x="2748" y="2330"/>
              <a:ext cx="957" cy="681"/>
            </a:xfrm>
            <a:prstGeom prst="rect">
              <a:avLst/>
            </a:prstGeom>
            <a:noFill/>
            <a:ln w="9525">
              <a:noFill/>
            </a:ln>
          </p:spPr>
        </p:pic>
        <p:sp>
          <p:nvSpPr>
            <p:cNvPr id="12298" name="未知"/>
            <p:cNvSpPr/>
            <p:nvPr/>
          </p:nvSpPr>
          <p:spPr>
            <a:xfrm>
              <a:off x="3575" y="1942"/>
              <a:ext cx="349" cy="821"/>
            </a:xfrm>
            <a:custGeom>
              <a:avLst/>
              <a:gdLst/>
              <a:ahLst/>
              <a:cxnLst/>
              <a:rect l="0" t="0" r="0" b="0"/>
              <a:pathLst>
                <a:path w="374" h="862">
                  <a:moveTo>
                    <a:pt x="68" y="0"/>
                  </a:moveTo>
                  <a:cubicBezTo>
                    <a:pt x="221" y="87"/>
                    <a:pt x="374" y="174"/>
                    <a:pt x="363" y="318"/>
                  </a:cubicBezTo>
                  <a:cubicBezTo>
                    <a:pt x="352" y="462"/>
                    <a:pt x="176" y="662"/>
                    <a:pt x="0" y="862"/>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12299" name="未知"/>
            <p:cNvSpPr/>
            <p:nvPr/>
          </p:nvSpPr>
          <p:spPr>
            <a:xfrm>
              <a:off x="1217" y="2028"/>
              <a:ext cx="367" cy="972"/>
            </a:xfrm>
            <a:custGeom>
              <a:avLst/>
              <a:gdLst/>
              <a:ahLst/>
              <a:cxnLst/>
              <a:rect l="0" t="0" r="0" b="0"/>
              <a:pathLst>
                <a:path w="393" h="1021">
                  <a:moveTo>
                    <a:pt x="393" y="1021"/>
                  </a:moveTo>
                  <a:cubicBezTo>
                    <a:pt x="226" y="867"/>
                    <a:pt x="60" y="714"/>
                    <a:pt x="30" y="544"/>
                  </a:cubicBezTo>
                  <a:cubicBezTo>
                    <a:pt x="0" y="374"/>
                    <a:pt x="105" y="187"/>
                    <a:pt x="211" y="0"/>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12300" name="未知"/>
            <p:cNvSpPr/>
            <p:nvPr/>
          </p:nvSpPr>
          <p:spPr>
            <a:xfrm>
              <a:off x="1538" y="2358"/>
              <a:ext cx="1360" cy="605"/>
            </a:xfrm>
            <a:custGeom>
              <a:avLst/>
              <a:gdLst/>
              <a:ahLst/>
              <a:cxnLst/>
              <a:rect l="0" t="0" r="0" b="0"/>
              <a:pathLst>
                <a:path w="1292" h="571">
                  <a:moveTo>
                    <a:pt x="1292" y="412"/>
                  </a:moveTo>
                  <a:cubicBezTo>
                    <a:pt x="934" y="206"/>
                    <a:pt x="577" y="0"/>
                    <a:pt x="362" y="26"/>
                  </a:cubicBezTo>
                  <a:cubicBezTo>
                    <a:pt x="147" y="52"/>
                    <a:pt x="73" y="311"/>
                    <a:pt x="0" y="571"/>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12301" name="未知"/>
            <p:cNvSpPr/>
            <p:nvPr/>
          </p:nvSpPr>
          <p:spPr>
            <a:xfrm>
              <a:off x="2182" y="2770"/>
              <a:ext cx="1580" cy="521"/>
            </a:xfrm>
            <a:custGeom>
              <a:avLst/>
              <a:gdLst/>
              <a:ahLst/>
              <a:cxnLst/>
              <a:rect l="0" t="0" r="0" b="0"/>
              <a:pathLst>
                <a:path w="1501" h="491">
                  <a:moveTo>
                    <a:pt x="1315" y="0"/>
                  </a:moveTo>
                  <a:cubicBezTo>
                    <a:pt x="1408" y="28"/>
                    <a:pt x="1501" y="57"/>
                    <a:pt x="1361" y="136"/>
                  </a:cubicBezTo>
                  <a:cubicBezTo>
                    <a:pt x="1221" y="215"/>
                    <a:pt x="703" y="461"/>
                    <a:pt x="476" y="476"/>
                  </a:cubicBezTo>
                  <a:cubicBezTo>
                    <a:pt x="249" y="491"/>
                    <a:pt x="124" y="359"/>
                    <a:pt x="0" y="227"/>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sp>
          <p:nvSpPr>
            <p:cNvPr id="12302" name="未知"/>
            <p:cNvSpPr/>
            <p:nvPr/>
          </p:nvSpPr>
          <p:spPr>
            <a:xfrm>
              <a:off x="1896" y="1808"/>
              <a:ext cx="621" cy="199"/>
            </a:xfrm>
            <a:custGeom>
              <a:avLst/>
              <a:gdLst/>
              <a:ahLst/>
              <a:cxnLst/>
              <a:rect l="0" t="0" r="0" b="0"/>
              <a:pathLst>
                <a:path w="590" h="188">
                  <a:moveTo>
                    <a:pt x="590" y="143"/>
                  </a:moveTo>
                  <a:cubicBezTo>
                    <a:pt x="503" y="71"/>
                    <a:pt x="416" y="0"/>
                    <a:pt x="318" y="7"/>
                  </a:cubicBezTo>
                  <a:cubicBezTo>
                    <a:pt x="220" y="14"/>
                    <a:pt x="53" y="158"/>
                    <a:pt x="0" y="188"/>
                  </a:cubicBezTo>
                </a:path>
              </a:pathLst>
            </a:custGeom>
            <a:noFill/>
            <a:ln w="38100" cap="flat" cmpd="sng">
              <a:solidFill>
                <a:srgbClr val="FF0000"/>
              </a:solidFill>
              <a:prstDash val="solid"/>
              <a:round/>
              <a:headEnd type="none" w="med" len="med"/>
              <a:tailEnd type="none" w="med" len="med"/>
            </a:ln>
          </p:spPr>
          <p:txBody>
            <a:bodyPr/>
            <a:lstStyle/>
            <a:p>
              <a:endParaRPr lang="zh-CN" altLang="en-US" sz="100"/>
            </a:p>
          </p:txBody>
        </p:sp>
      </p:grpSp>
      <p:grpSp>
        <p:nvGrpSpPr>
          <p:cNvPr id="12303" name="组合 73764"/>
          <p:cNvGrpSpPr/>
          <p:nvPr/>
        </p:nvGrpSpPr>
        <p:grpSpPr>
          <a:xfrm>
            <a:off x="5541151" y="1972745"/>
            <a:ext cx="2013127" cy="1991748"/>
            <a:chOff x="0" y="0"/>
            <a:chExt cx="1695" cy="1677"/>
          </a:xfrm>
        </p:grpSpPr>
        <p:cxnSp>
          <p:nvCxnSpPr>
            <p:cNvPr id="12304" name="直接连接符 24"/>
            <p:cNvCxnSpPr/>
            <p:nvPr/>
          </p:nvCxnSpPr>
          <p:spPr>
            <a:xfrm rot="5400000" flipH="1" flipV="1">
              <a:off x="1341" y="1176"/>
              <a:ext cx="643" cy="6"/>
            </a:xfrm>
            <a:prstGeom prst="line">
              <a:avLst/>
            </a:prstGeom>
            <a:ln w="28575" cap="flat" cmpd="sng">
              <a:solidFill>
                <a:srgbClr val="0000FF"/>
              </a:solidFill>
              <a:prstDash val="solid"/>
              <a:round/>
              <a:headEnd type="none" w="med" len="med"/>
              <a:tailEnd type="none" w="med" len="med"/>
            </a:ln>
          </p:spPr>
        </p:cxnSp>
        <p:cxnSp>
          <p:nvCxnSpPr>
            <p:cNvPr id="12305" name="直接连接符 24"/>
            <p:cNvCxnSpPr/>
            <p:nvPr/>
          </p:nvCxnSpPr>
          <p:spPr>
            <a:xfrm rot="5400000" flipH="1" flipV="1">
              <a:off x="-299" y="1185"/>
              <a:ext cx="643" cy="6"/>
            </a:xfrm>
            <a:prstGeom prst="line">
              <a:avLst/>
            </a:prstGeom>
            <a:ln w="28575" cap="flat" cmpd="sng">
              <a:solidFill>
                <a:srgbClr val="0000FF"/>
              </a:solidFill>
              <a:prstDash val="solid"/>
              <a:round/>
              <a:headEnd type="none" w="med" len="med"/>
              <a:tailEnd type="none" w="med" len="med"/>
            </a:ln>
          </p:spPr>
        </p:cxnSp>
        <p:sp>
          <p:nvSpPr>
            <p:cNvPr id="12306" name="Line 41"/>
            <p:cNvSpPr/>
            <p:nvPr/>
          </p:nvSpPr>
          <p:spPr>
            <a:xfrm>
              <a:off x="32" y="211"/>
              <a:ext cx="223" cy="1"/>
            </a:xfrm>
            <a:prstGeom prst="line">
              <a:avLst/>
            </a:prstGeom>
            <a:ln w="25400" cap="flat" cmpd="sng">
              <a:solidFill>
                <a:srgbClr val="FF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2307" name="Line 44"/>
            <p:cNvSpPr/>
            <p:nvPr/>
          </p:nvSpPr>
          <p:spPr>
            <a:xfrm flipV="1">
              <a:off x="295" y="99"/>
              <a:ext cx="227" cy="113"/>
            </a:xfrm>
            <a:prstGeom prst="line">
              <a:avLst/>
            </a:prstGeom>
            <a:ln w="25400" cap="flat" cmpd="sng">
              <a:solidFill>
                <a:schemeClr val="tx1"/>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cxnSp>
          <p:nvCxnSpPr>
            <p:cNvPr id="12308" name="直接连接符 20"/>
            <p:cNvCxnSpPr/>
            <p:nvPr/>
          </p:nvCxnSpPr>
          <p:spPr>
            <a:xfrm flipV="1">
              <a:off x="25" y="912"/>
              <a:ext cx="1656" cy="0"/>
            </a:xfrm>
            <a:prstGeom prst="line">
              <a:avLst/>
            </a:prstGeom>
            <a:ln w="28575" cap="flat" cmpd="sng">
              <a:solidFill>
                <a:srgbClr val="FF0000"/>
              </a:solidFill>
              <a:prstDash val="solid"/>
              <a:round/>
              <a:headEnd type="none" w="med" len="med"/>
              <a:tailEnd type="none" w="med" len="med"/>
            </a:ln>
          </p:spPr>
        </p:cxnSp>
        <p:sp>
          <p:nvSpPr>
            <p:cNvPr id="12309" name="AutoShape 21"/>
            <p:cNvSpPr/>
            <p:nvPr/>
          </p:nvSpPr>
          <p:spPr>
            <a:xfrm>
              <a:off x="691" y="756"/>
              <a:ext cx="314" cy="310"/>
            </a:xfrm>
            <a:prstGeom prst="flowChartSummingJunction">
              <a:avLst/>
            </a:prstGeom>
            <a:solidFill>
              <a:schemeClr val="bg1"/>
            </a:solidFill>
            <a:ln w="25400" cap="flat" cmpd="sng">
              <a:solidFill>
                <a:srgbClr val="FF0000"/>
              </a:solidFill>
              <a:prstDash val="solid"/>
              <a:round/>
              <a:headEnd type="none" w="med" len="med"/>
              <a:tailEnd type="none" w="med" len="med"/>
            </a:ln>
          </p:spPr>
          <p:txBody>
            <a:bodyPr wrap="none" anchor="ctr"/>
            <a:lstStyle/>
            <a:p>
              <a:endParaRPr lang="zh-CN" altLang="en-US" sz="100" dirty="0">
                <a:solidFill>
                  <a:srgbClr val="000000"/>
                </a:solidFill>
                <a:latin typeface="Times New Roman" panose="02020603050405020304" charset="0"/>
                <a:ea typeface="宋体" panose="02010600030101010101" pitchFamily="2" charset="-122"/>
              </a:endParaRPr>
            </a:p>
          </p:txBody>
        </p:sp>
        <p:sp>
          <p:nvSpPr>
            <p:cNvPr id="12310" name="Line 32"/>
            <p:cNvSpPr/>
            <p:nvPr/>
          </p:nvSpPr>
          <p:spPr>
            <a:xfrm>
              <a:off x="860" y="0"/>
              <a:ext cx="0" cy="412"/>
            </a:xfrm>
            <a:prstGeom prst="line">
              <a:avLst/>
            </a:prstGeom>
            <a:ln w="2857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2311" name="Line 33"/>
            <p:cNvSpPr/>
            <p:nvPr/>
          </p:nvSpPr>
          <p:spPr>
            <a:xfrm>
              <a:off x="943" y="83"/>
              <a:ext cx="0" cy="257"/>
            </a:xfrm>
            <a:prstGeom prst="line">
              <a:avLst/>
            </a:prstGeom>
            <a:ln w="2857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2312" name="Line 34"/>
            <p:cNvSpPr/>
            <p:nvPr/>
          </p:nvSpPr>
          <p:spPr>
            <a:xfrm flipV="1">
              <a:off x="948" y="204"/>
              <a:ext cx="733" cy="2"/>
            </a:xfrm>
            <a:prstGeom prst="line">
              <a:avLst/>
            </a:prstGeom>
            <a:ln w="28575" cap="flat" cmpd="sng">
              <a:solidFill>
                <a:srgbClr val="FF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cxnSp>
          <p:nvCxnSpPr>
            <p:cNvPr id="12313" name="直接连接符 23"/>
            <p:cNvCxnSpPr/>
            <p:nvPr/>
          </p:nvCxnSpPr>
          <p:spPr>
            <a:xfrm rot="5400000" flipH="1" flipV="1">
              <a:off x="1319" y="543"/>
              <a:ext cx="704" cy="7"/>
            </a:xfrm>
            <a:prstGeom prst="line">
              <a:avLst/>
            </a:prstGeom>
            <a:ln w="28575" cap="flat" cmpd="sng">
              <a:solidFill>
                <a:srgbClr val="FF0000"/>
              </a:solidFill>
              <a:prstDash val="solid"/>
              <a:round/>
              <a:headEnd type="none" w="med" len="med"/>
              <a:tailEnd type="none" w="med" len="med"/>
            </a:ln>
          </p:spPr>
        </p:cxnSp>
        <p:cxnSp>
          <p:nvCxnSpPr>
            <p:cNvPr id="12314" name="直接连接符 24"/>
            <p:cNvCxnSpPr/>
            <p:nvPr/>
          </p:nvCxnSpPr>
          <p:spPr>
            <a:xfrm rot="5400000" flipH="1" flipV="1">
              <a:off x="-323" y="543"/>
              <a:ext cx="704" cy="7"/>
            </a:xfrm>
            <a:prstGeom prst="line">
              <a:avLst/>
            </a:prstGeom>
            <a:ln w="28575" cap="flat" cmpd="sng">
              <a:solidFill>
                <a:srgbClr val="FF0000"/>
              </a:solidFill>
              <a:prstDash val="solid"/>
              <a:round/>
              <a:headEnd type="none" w="med" len="med"/>
              <a:tailEnd type="none" w="med" len="med"/>
            </a:ln>
          </p:spPr>
        </p:cxnSp>
        <p:sp>
          <p:nvSpPr>
            <p:cNvPr id="12315" name="Line 41"/>
            <p:cNvSpPr/>
            <p:nvPr/>
          </p:nvSpPr>
          <p:spPr>
            <a:xfrm>
              <a:off x="444" y="215"/>
              <a:ext cx="415" cy="1"/>
            </a:xfrm>
            <a:prstGeom prst="line">
              <a:avLst/>
            </a:prstGeom>
            <a:ln w="25400" cap="flat" cmpd="sng">
              <a:solidFill>
                <a:srgbClr val="FF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2316" name="文本框 73777"/>
            <p:cNvSpPr txBox="1"/>
            <p:nvPr/>
          </p:nvSpPr>
          <p:spPr>
            <a:xfrm>
              <a:off x="885" y="1205"/>
              <a:ext cx="261" cy="228"/>
            </a:xfrm>
            <a:prstGeom prst="rect">
              <a:avLst/>
            </a:prstGeom>
            <a:noFill/>
            <a:ln w="9525">
              <a:noFill/>
            </a:ln>
          </p:spPr>
          <p:txBody>
            <a:bodyPr wrap="none" anchor="t">
              <a:spAutoFit/>
            </a:bodyPr>
            <a:lstStyle/>
            <a:p>
              <a:endParaRPr lang="en-US" altLang="x-none" sz="1795" b="1" baseline="-25000">
                <a:latin typeface="Times New Roman" panose="02020603050405020304" charset="0"/>
                <a:ea typeface="宋体" panose="02010600030101010101" pitchFamily="2" charset="-122"/>
              </a:endParaRPr>
            </a:p>
          </p:txBody>
        </p:sp>
        <p:sp>
          <p:nvSpPr>
            <p:cNvPr id="12317" name="文本框 73778"/>
            <p:cNvSpPr txBox="1"/>
            <p:nvPr/>
          </p:nvSpPr>
          <p:spPr>
            <a:xfrm>
              <a:off x="273" y="346"/>
              <a:ext cx="261" cy="228"/>
            </a:xfrm>
            <a:prstGeom prst="rect">
              <a:avLst/>
            </a:prstGeom>
            <a:noFill/>
            <a:ln w="9525">
              <a:noFill/>
            </a:ln>
          </p:spPr>
          <p:txBody>
            <a:bodyPr wrap="none" anchor="t">
              <a:spAutoFit/>
            </a:bodyPr>
            <a:lstStyle/>
            <a:p>
              <a:endParaRPr lang="en-US" altLang="x-none" sz="1795" b="1" baseline="-25000">
                <a:latin typeface="Times New Roman" panose="02020603050405020304" charset="0"/>
                <a:ea typeface="宋体" panose="02010600030101010101" pitchFamily="2" charset="-122"/>
              </a:endParaRPr>
            </a:p>
          </p:txBody>
        </p:sp>
        <p:sp>
          <p:nvSpPr>
            <p:cNvPr id="12318" name="文本框 73779"/>
            <p:cNvSpPr txBox="1"/>
            <p:nvPr/>
          </p:nvSpPr>
          <p:spPr>
            <a:xfrm>
              <a:off x="893" y="587"/>
              <a:ext cx="261" cy="228"/>
            </a:xfrm>
            <a:prstGeom prst="rect">
              <a:avLst/>
            </a:prstGeom>
            <a:noFill/>
            <a:ln w="9525">
              <a:noFill/>
            </a:ln>
          </p:spPr>
          <p:txBody>
            <a:bodyPr wrap="none" anchor="t">
              <a:spAutoFit/>
            </a:bodyPr>
            <a:lstStyle/>
            <a:p>
              <a:endParaRPr lang="en-US" altLang="x-none" sz="1795" b="1" baseline="-25000">
                <a:latin typeface="Times New Roman" panose="02020603050405020304" charset="0"/>
                <a:ea typeface="宋体" panose="02010600030101010101" pitchFamily="2" charset="-122"/>
              </a:endParaRPr>
            </a:p>
          </p:txBody>
        </p:sp>
        <p:cxnSp>
          <p:nvCxnSpPr>
            <p:cNvPr id="12319" name="直接连接符 20"/>
            <p:cNvCxnSpPr/>
            <p:nvPr/>
          </p:nvCxnSpPr>
          <p:spPr>
            <a:xfrm flipV="1">
              <a:off x="25" y="1516"/>
              <a:ext cx="1656" cy="0"/>
            </a:xfrm>
            <a:prstGeom prst="line">
              <a:avLst/>
            </a:prstGeom>
            <a:ln w="28575" cap="flat" cmpd="sng">
              <a:solidFill>
                <a:srgbClr val="0000FF"/>
              </a:solidFill>
              <a:prstDash val="solid"/>
              <a:round/>
              <a:headEnd type="none" w="med" len="med"/>
              <a:tailEnd type="none" w="med" len="med"/>
            </a:ln>
          </p:spPr>
        </p:cxnSp>
        <p:sp>
          <p:nvSpPr>
            <p:cNvPr id="12320" name="AutoShape 21"/>
            <p:cNvSpPr/>
            <p:nvPr/>
          </p:nvSpPr>
          <p:spPr>
            <a:xfrm>
              <a:off x="692" y="1367"/>
              <a:ext cx="314" cy="310"/>
            </a:xfrm>
            <a:prstGeom prst="flowChartSummingJunction">
              <a:avLst/>
            </a:prstGeom>
            <a:solidFill>
              <a:schemeClr val="bg1"/>
            </a:solidFill>
            <a:ln w="25400" cap="flat" cmpd="sng">
              <a:solidFill>
                <a:srgbClr val="0000FF"/>
              </a:solidFill>
              <a:prstDash val="solid"/>
              <a:round/>
              <a:headEnd type="none" w="med" len="med"/>
              <a:tailEnd type="none" w="med" len="med"/>
            </a:ln>
          </p:spPr>
          <p:txBody>
            <a:bodyPr wrap="none" anchor="ctr"/>
            <a:lstStyle/>
            <a:p>
              <a:endParaRPr lang="zh-CN" altLang="en-US" sz="100" dirty="0">
                <a:solidFill>
                  <a:srgbClr val="000000"/>
                </a:solidFill>
                <a:latin typeface="Times New Roman" panose="02020603050405020304" charset="0"/>
                <a:ea typeface="宋体" panose="02010600030101010101" pitchFamily="2" charset="-122"/>
              </a:endParaRPr>
            </a:p>
          </p:txBody>
        </p:sp>
        <p:sp>
          <p:nvSpPr>
            <p:cNvPr id="12321" name="椭圆 73782"/>
            <p:cNvSpPr/>
            <p:nvPr/>
          </p:nvSpPr>
          <p:spPr>
            <a:xfrm>
              <a:off x="0" y="882"/>
              <a:ext cx="49" cy="49"/>
            </a:xfrm>
            <a:prstGeom prst="ellipse">
              <a:avLst/>
            </a:prstGeom>
            <a:solidFill>
              <a:srgbClr val="CC0000"/>
            </a:solidFill>
            <a:ln w="9525" cap="flat" cmpd="sng">
              <a:solidFill>
                <a:srgbClr val="CC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2322" name="椭圆 73783"/>
            <p:cNvSpPr/>
            <p:nvPr/>
          </p:nvSpPr>
          <p:spPr>
            <a:xfrm>
              <a:off x="1646" y="891"/>
              <a:ext cx="49" cy="49"/>
            </a:xfrm>
            <a:prstGeom prst="ellipse">
              <a:avLst/>
            </a:prstGeom>
            <a:solidFill>
              <a:srgbClr val="CC0000"/>
            </a:solidFill>
            <a:ln w="9525" cap="flat" cmpd="sng">
              <a:solidFill>
                <a:schemeClr val="tx1"/>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2323" name="Oval 42"/>
            <p:cNvSpPr/>
            <p:nvPr/>
          </p:nvSpPr>
          <p:spPr>
            <a:xfrm>
              <a:off x="250" y="189"/>
              <a:ext cx="66" cy="64"/>
            </a:xfrm>
            <a:prstGeom prst="ellipse">
              <a:avLst/>
            </a:prstGeom>
            <a:solidFill>
              <a:schemeClr val="bg1"/>
            </a:solidFill>
            <a:ln w="25400" cap="flat" cmpd="sng">
              <a:solidFill>
                <a:schemeClr val="tx1"/>
              </a:solidFill>
              <a:prstDash val="solid"/>
              <a:round/>
              <a:headEnd type="none" w="med" len="med"/>
              <a:tailEnd type="none" w="med" len="med"/>
            </a:ln>
          </p:spPr>
          <p:txBody>
            <a:bodyPr wrap="none" anchor="ctr"/>
            <a:lstStyle/>
            <a:p>
              <a:endParaRPr lang="zh-CN" altLang="en-US" sz="100" dirty="0">
                <a:solidFill>
                  <a:srgbClr val="000000"/>
                </a:solidFill>
                <a:latin typeface="Times New Roman" panose="02020603050405020304" charset="0"/>
                <a:ea typeface="宋体" panose="02010600030101010101" pitchFamily="2" charset="-122"/>
              </a:endParaRPr>
            </a:p>
          </p:txBody>
        </p:sp>
      </p:grpSp>
      <p:sp>
        <p:nvSpPr>
          <p:cNvPr id="13" name="流程图: 资料带 12"/>
          <p:cNvSpPr/>
          <p:nvPr/>
        </p:nvSpPr>
        <p:spPr>
          <a:xfrm>
            <a:off x="119380" y="88265"/>
            <a:ext cx="1204595" cy="5238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119380" y="166370"/>
            <a:ext cx="135382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FF00"/>
                </a:solidFill>
                <a:effectLst/>
                <a:uFillTx/>
                <a:latin typeface="Arial" panose="020B0604020202020204"/>
                <a:ea typeface="Arial" panose="020B0604020202020204"/>
                <a:cs typeface="Arial" panose="020B0604020202020204"/>
                <a:sym typeface="Arial" panose="020B0604020202020204"/>
              </a:rPr>
              <a:t>观察与思考</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barn(inVertical)">
                                      <p:cBhvr>
                                        <p:cTn id="7" dur="500"/>
                                        <p:tgtEl>
                                          <p:spTgt spid="1229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2293"/>
                                        </p:tgtEl>
                                        <p:attrNameLst>
                                          <p:attrName>style.visibility</p:attrName>
                                        </p:attrNameLst>
                                      </p:cBhvr>
                                      <p:to>
                                        <p:strVal val="visible"/>
                                      </p:to>
                                    </p:set>
                                    <p:animEffect transition="in" filter="box(in)">
                                      <p:cBhvr>
                                        <p:cTn id="12" dur="2000"/>
                                        <p:tgtEl>
                                          <p:spTgt spid="1229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303"/>
                                        </p:tgtEl>
                                        <p:attrNameLst>
                                          <p:attrName>style.visibility</p:attrName>
                                        </p:attrNameLst>
                                      </p:cBhvr>
                                      <p:to>
                                        <p:strVal val="visible"/>
                                      </p:to>
                                    </p:set>
                                    <p:animEffect transition="in" filter="barn(inVertical)">
                                      <p:cBhvr>
                                        <p:cTn id="17" dur="500"/>
                                        <p:tgtEl>
                                          <p:spTgt spid="12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6" name="组合 74758"/>
          <p:cNvGrpSpPr/>
          <p:nvPr/>
        </p:nvGrpSpPr>
        <p:grpSpPr>
          <a:xfrm>
            <a:off x="1045210" y="302895"/>
            <a:ext cx="3535680" cy="3047365"/>
            <a:chOff x="0" y="0"/>
            <a:chExt cx="2582" cy="2189"/>
          </a:xfrm>
        </p:grpSpPr>
        <p:pic>
          <p:nvPicPr>
            <p:cNvPr id="13317" name="Picture 3" descr="H:\2\人教教参资源\九\图\铡刀开关.JPG"/>
            <p:cNvPicPr>
              <a:picLocks noChangeAspect="1"/>
            </p:cNvPicPr>
            <p:nvPr/>
          </p:nvPicPr>
          <p:blipFill>
            <a:blip r:embed="rId2" cstate="print">
              <a:lum bright="-6000"/>
            </a:blip>
            <a:stretch>
              <a:fillRect/>
            </a:stretch>
          </p:blipFill>
          <p:spPr>
            <a:xfrm>
              <a:off x="68" y="91"/>
              <a:ext cx="962" cy="614"/>
            </a:xfrm>
            <a:prstGeom prst="rect">
              <a:avLst/>
            </a:prstGeom>
            <a:noFill/>
            <a:ln w="9525">
              <a:noFill/>
            </a:ln>
          </p:spPr>
        </p:pic>
        <p:pic>
          <p:nvPicPr>
            <p:cNvPr id="13318" name="Picture 5" descr="H:\2\人教教参资源\九\图\小灯泡.JPG"/>
            <p:cNvPicPr>
              <a:picLocks noChangeAspect="1"/>
            </p:cNvPicPr>
            <p:nvPr/>
          </p:nvPicPr>
          <p:blipFill>
            <a:blip r:embed="rId3">
              <a:lum bright="-6000"/>
            </a:blip>
            <a:stretch>
              <a:fillRect/>
            </a:stretch>
          </p:blipFill>
          <p:spPr>
            <a:xfrm>
              <a:off x="1429" y="726"/>
              <a:ext cx="1025" cy="715"/>
            </a:xfrm>
            <a:prstGeom prst="rect">
              <a:avLst/>
            </a:prstGeom>
            <a:noFill/>
            <a:ln w="9525">
              <a:noFill/>
            </a:ln>
          </p:spPr>
        </p:pic>
        <p:pic>
          <p:nvPicPr>
            <p:cNvPr id="13319" name="Picture 10" descr="H:\2\人教教参资源\九\图\电池组.JPG"/>
            <p:cNvPicPr>
              <a:picLocks noChangeAspect="1"/>
            </p:cNvPicPr>
            <p:nvPr/>
          </p:nvPicPr>
          <p:blipFill>
            <a:blip r:embed="rId4" cstate="print">
              <a:lum bright="-6000"/>
            </a:blip>
            <a:stretch>
              <a:fillRect/>
            </a:stretch>
          </p:blipFill>
          <p:spPr>
            <a:xfrm>
              <a:off x="1134" y="0"/>
              <a:ext cx="1329" cy="524"/>
            </a:xfrm>
            <a:prstGeom prst="rect">
              <a:avLst/>
            </a:prstGeom>
            <a:noFill/>
            <a:ln w="9525">
              <a:noFill/>
            </a:ln>
          </p:spPr>
        </p:pic>
        <p:pic>
          <p:nvPicPr>
            <p:cNvPr id="13320" name="Picture 5" descr="H:\2\人教教参资源\九\图\小灯泡.JPG"/>
            <p:cNvPicPr>
              <a:picLocks noChangeAspect="1"/>
            </p:cNvPicPr>
            <p:nvPr/>
          </p:nvPicPr>
          <p:blipFill>
            <a:blip r:embed="rId3">
              <a:lum bright="-6000"/>
            </a:blip>
            <a:stretch>
              <a:fillRect/>
            </a:stretch>
          </p:blipFill>
          <p:spPr>
            <a:xfrm>
              <a:off x="1429" y="1474"/>
              <a:ext cx="1025" cy="715"/>
            </a:xfrm>
            <a:prstGeom prst="rect">
              <a:avLst/>
            </a:prstGeom>
            <a:noFill/>
            <a:ln w="9525">
              <a:noFill/>
            </a:ln>
          </p:spPr>
        </p:pic>
        <p:pic>
          <p:nvPicPr>
            <p:cNvPr id="13321" name="Picture 3" descr="H:\2\人教教参资源\九\图\铡刀开关.JPG"/>
            <p:cNvPicPr>
              <a:picLocks noChangeAspect="1"/>
            </p:cNvPicPr>
            <p:nvPr/>
          </p:nvPicPr>
          <p:blipFill>
            <a:blip r:embed="rId2" cstate="print">
              <a:lum bright="-6000"/>
            </a:blip>
            <a:stretch>
              <a:fillRect/>
            </a:stretch>
          </p:blipFill>
          <p:spPr>
            <a:xfrm>
              <a:off x="182" y="816"/>
              <a:ext cx="962" cy="614"/>
            </a:xfrm>
            <a:prstGeom prst="rect">
              <a:avLst/>
            </a:prstGeom>
            <a:noFill/>
            <a:ln w="9525">
              <a:noFill/>
            </a:ln>
          </p:spPr>
        </p:pic>
        <p:pic>
          <p:nvPicPr>
            <p:cNvPr id="13322" name="Picture 3" descr="H:\2\人教教参资源\九\图\铡刀开关.JPG"/>
            <p:cNvPicPr>
              <a:picLocks noChangeAspect="1"/>
            </p:cNvPicPr>
            <p:nvPr/>
          </p:nvPicPr>
          <p:blipFill>
            <a:blip r:embed="rId2" cstate="print">
              <a:lum bright="-6000"/>
            </a:blip>
            <a:stretch>
              <a:fillRect/>
            </a:stretch>
          </p:blipFill>
          <p:spPr>
            <a:xfrm>
              <a:off x="182" y="1497"/>
              <a:ext cx="962" cy="614"/>
            </a:xfrm>
            <a:prstGeom prst="rect">
              <a:avLst/>
            </a:prstGeom>
            <a:noFill/>
            <a:ln w="9525">
              <a:noFill/>
            </a:ln>
          </p:spPr>
        </p:pic>
        <p:sp>
          <p:nvSpPr>
            <p:cNvPr id="13323" name="未知"/>
            <p:cNvSpPr/>
            <p:nvPr/>
          </p:nvSpPr>
          <p:spPr>
            <a:xfrm>
              <a:off x="839" y="245"/>
              <a:ext cx="363" cy="231"/>
            </a:xfrm>
            <a:custGeom>
              <a:avLst/>
              <a:gdLst/>
              <a:ahLst/>
              <a:cxnLst/>
              <a:rect l="0" t="0" r="0" b="0"/>
              <a:pathLst>
                <a:path w="363" h="231">
                  <a:moveTo>
                    <a:pt x="363" y="72"/>
                  </a:moveTo>
                  <a:cubicBezTo>
                    <a:pt x="280" y="36"/>
                    <a:pt x="198" y="0"/>
                    <a:pt x="137" y="27"/>
                  </a:cubicBezTo>
                  <a:cubicBezTo>
                    <a:pt x="76" y="54"/>
                    <a:pt x="38" y="142"/>
                    <a:pt x="0" y="231"/>
                  </a:cubicBezTo>
                </a:path>
              </a:pathLst>
            </a:custGeom>
            <a:noFill/>
            <a:ln w="38100" cap="flat" cmpd="sng">
              <a:solidFill>
                <a:srgbClr val="CC0000"/>
              </a:solidFill>
              <a:prstDash val="solid"/>
              <a:round/>
              <a:headEnd type="none" w="med" len="med"/>
              <a:tailEnd type="none" w="med" len="med"/>
            </a:ln>
          </p:spPr>
          <p:txBody>
            <a:bodyPr/>
            <a:lstStyle/>
            <a:p>
              <a:endParaRPr lang="zh-CN" altLang="en-US" sz="100"/>
            </a:p>
          </p:txBody>
        </p:sp>
        <p:sp>
          <p:nvSpPr>
            <p:cNvPr id="13324" name="未知"/>
            <p:cNvSpPr/>
            <p:nvPr/>
          </p:nvSpPr>
          <p:spPr>
            <a:xfrm>
              <a:off x="0" y="476"/>
              <a:ext cx="409" cy="790"/>
            </a:xfrm>
            <a:custGeom>
              <a:avLst/>
              <a:gdLst/>
              <a:ahLst/>
              <a:cxnLst/>
              <a:rect l="0" t="0" r="0" b="0"/>
              <a:pathLst>
                <a:path w="409" h="790">
                  <a:moveTo>
                    <a:pt x="295" y="0"/>
                  </a:moveTo>
                  <a:cubicBezTo>
                    <a:pt x="170" y="55"/>
                    <a:pt x="46" y="110"/>
                    <a:pt x="23" y="227"/>
                  </a:cubicBezTo>
                  <a:cubicBezTo>
                    <a:pt x="0" y="344"/>
                    <a:pt x="95" y="616"/>
                    <a:pt x="159" y="703"/>
                  </a:cubicBezTo>
                  <a:cubicBezTo>
                    <a:pt x="223" y="790"/>
                    <a:pt x="367" y="741"/>
                    <a:pt x="409" y="749"/>
                  </a:cubicBezTo>
                </a:path>
              </a:pathLst>
            </a:custGeom>
            <a:noFill/>
            <a:ln w="38100" cap="flat" cmpd="sng">
              <a:solidFill>
                <a:srgbClr val="CC0000"/>
              </a:solidFill>
              <a:prstDash val="solid"/>
              <a:round/>
              <a:headEnd type="none" w="med" len="med"/>
              <a:tailEnd type="none" w="med" len="med"/>
            </a:ln>
          </p:spPr>
          <p:txBody>
            <a:bodyPr/>
            <a:lstStyle/>
            <a:p>
              <a:endParaRPr lang="zh-CN" altLang="en-US" sz="100"/>
            </a:p>
          </p:txBody>
        </p:sp>
        <p:sp>
          <p:nvSpPr>
            <p:cNvPr id="13325" name="未知"/>
            <p:cNvSpPr/>
            <p:nvPr/>
          </p:nvSpPr>
          <p:spPr>
            <a:xfrm>
              <a:off x="953" y="1202"/>
              <a:ext cx="658" cy="72"/>
            </a:xfrm>
            <a:custGeom>
              <a:avLst/>
              <a:gdLst/>
              <a:ahLst/>
              <a:cxnLst/>
              <a:rect l="0" t="0" r="0" b="0"/>
              <a:pathLst>
                <a:path w="658" h="72">
                  <a:moveTo>
                    <a:pt x="0" y="23"/>
                  </a:moveTo>
                  <a:cubicBezTo>
                    <a:pt x="103" y="47"/>
                    <a:pt x="207" y="72"/>
                    <a:pt x="317" y="68"/>
                  </a:cubicBezTo>
                  <a:cubicBezTo>
                    <a:pt x="427" y="64"/>
                    <a:pt x="542" y="32"/>
                    <a:pt x="658" y="0"/>
                  </a:cubicBezTo>
                </a:path>
              </a:pathLst>
            </a:custGeom>
            <a:noFill/>
            <a:ln w="38100" cap="flat" cmpd="sng">
              <a:solidFill>
                <a:schemeClr val="accent2"/>
              </a:solidFill>
              <a:prstDash val="solid"/>
              <a:round/>
              <a:headEnd type="none" w="med" len="med"/>
              <a:tailEnd type="none" w="med" len="med"/>
            </a:ln>
          </p:spPr>
          <p:txBody>
            <a:bodyPr/>
            <a:lstStyle/>
            <a:p>
              <a:endParaRPr lang="zh-CN" altLang="en-US" sz="100"/>
            </a:p>
          </p:txBody>
        </p:sp>
        <p:sp>
          <p:nvSpPr>
            <p:cNvPr id="13326" name="未知"/>
            <p:cNvSpPr/>
            <p:nvPr/>
          </p:nvSpPr>
          <p:spPr>
            <a:xfrm>
              <a:off x="2268" y="317"/>
              <a:ext cx="314" cy="885"/>
            </a:xfrm>
            <a:custGeom>
              <a:avLst/>
              <a:gdLst/>
              <a:ahLst/>
              <a:cxnLst/>
              <a:rect l="0" t="0" r="0" b="0"/>
              <a:pathLst>
                <a:path w="314" h="885">
                  <a:moveTo>
                    <a:pt x="0" y="885"/>
                  </a:moveTo>
                  <a:cubicBezTo>
                    <a:pt x="115" y="854"/>
                    <a:pt x="230" y="824"/>
                    <a:pt x="272" y="703"/>
                  </a:cubicBezTo>
                  <a:cubicBezTo>
                    <a:pt x="314" y="582"/>
                    <a:pt x="280" y="276"/>
                    <a:pt x="250" y="159"/>
                  </a:cubicBezTo>
                  <a:cubicBezTo>
                    <a:pt x="220" y="42"/>
                    <a:pt x="155" y="21"/>
                    <a:pt x="91" y="0"/>
                  </a:cubicBezTo>
                </a:path>
              </a:pathLst>
            </a:custGeom>
            <a:noFill/>
            <a:ln w="38100" cap="flat" cmpd="sng">
              <a:solidFill>
                <a:srgbClr val="CC0000"/>
              </a:solidFill>
              <a:prstDash val="solid"/>
              <a:round/>
              <a:headEnd type="none" w="med" len="med"/>
              <a:tailEnd type="none" w="med" len="med"/>
            </a:ln>
          </p:spPr>
          <p:txBody>
            <a:bodyPr/>
            <a:lstStyle/>
            <a:p>
              <a:endParaRPr lang="zh-CN" altLang="en-US" sz="100"/>
            </a:p>
          </p:txBody>
        </p:sp>
        <p:sp>
          <p:nvSpPr>
            <p:cNvPr id="13327" name="未知"/>
            <p:cNvSpPr/>
            <p:nvPr/>
          </p:nvSpPr>
          <p:spPr>
            <a:xfrm>
              <a:off x="114" y="1225"/>
              <a:ext cx="272" cy="680"/>
            </a:xfrm>
            <a:custGeom>
              <a:avLst/>
              <a:gdLst/>
              <a:ahLst/>
              <a:cxnLst/>
              <a:rect l="0" t="0" r="0" b="0"/>
              <a:pathLst>
                <a:path w="272" h="680">
                  <a:moveTo>
                    <a:pt x="272" y="0"/>
                  </a:moveTo>
                  <a:cubicBezTo>
                    <a:pt x="136" y="124"/>
                    <a:pt x="0" y="249"/>
                    <a:pt x="0" y="362"/>
                  </a:cubicBezTo>
                  <a:cubicBezTo>
                    <a:pt x="0" y="475"/>
                    <a:pt x="136" y="577"/>
                    <a:pt x="272" y="680"/>
                  </a:cubicBezTo>
                </a:path>
              </a:pathLst>
            </a:custGeom>
            <a:noFill/>
            <a:ln w="38100" cap="flat" cmpd="sng">
              <a:solidFill>
                <a:srgbClr val="339966"/>
              </a:solidFill>
              <a:prstDash val="solid"/>
              <a:round/>
              <a:headEnd type="none" w="med" len="med"/>
              <a:tailEnd type="none" w="med" len="med"/>
            </a:ln>
          </p:spPr>
          <p:txBody>
            <a:bodyPr/>
            <a:lstStyle/>
            <a:p>
              <a:endParaRPr lang="zh-CN" altLang="en-US" sz="100"/>
            </a:p>
          </p:txBody>
        </p:sp>
        <p:sp>
          <p:nvSpPr>
            <p:cNvPr id="13328" name="未知"/>
            <p:cNvSpPr/>
            <p:nvPr/>
          </p:nvSpPr>
          <p:spPr>
            <a:xfrm>
              <a:off x="953" y="1905"/>
              <a:ext cx="658" cy="166"/>
            </a:xfrm>
            <a:custGeom>
              <a:avLst/>
              <a:gdLst/>
              <a:ahLst/>
              <a:cxnLst/>
              <a:rect l="0" t="0" r="0" b="0"/>
              <a:pathLst>
                <a:path w="658" h="166">
                  <a:moveTo>
                    <a:pt x="0" y="0"/>
                  </a:moveTo>
                  <a:cubicBezTo>
                    <a:pt x="115" y="76"/>
                    <a:pt x="230" y="152"/>
                    <a:pt x="340" y="159"/>
                  </a:cubicBezTo>
                  <a:cubicBezTo>
                    <a:pt x="450" y="166"/>
                    <a:pt x="554" y="105"/>
                    <a:pt x="658" y="45"/>
                  </a:cubicBezTo>
                </a:path>
              </a:pathLst>
            </a:custGeom>
            <a:noFill/>
            <a:ln w="38100" cap="flat" cmpd="sng">
              <a:solidFill>
                <a:srgbClr val="339966"/>
              </a:solidFill>
              <a:prstDash val="solid"/>
              <a:round/>
              <a:headEnd type="none" w="med" len="med"/>
              <a:tailEnd type="none" w="med" len="med"/>
            </a:ln>
          </p:spPr>
          <p:txBody>
            <a:bodyPr/>
            <a:lstStyle/>
            <a:p>
              <a:endParaRPr lang="zh-CN" altLang="en-US" sz="100"/>
            </a:p>
          </p:txBody>
        </p:sp>
        <p:sp>
          <p:nvSpPr>
            <p:cNvPr id="13329" name="未知"/>
            <p:cNvSpPr/>
            <p:nvPr/>
          </p:nvSpPr>
          <p:spPr>
            <a:xfrm>
              <a:off x="2268" y="1179"/>
              <a:ext cx="280" cy="794"/>
            </a:xfrm>
            <a:custGeom>
              <a:avLst/>
              <a:gdLst/>
              <a:ahLst/>
              <a:cxnLst/>
              <a:rect l="0" t="0" r="0" b="0"/>
              <a:pathLst>
                <a:path w="280" h="794">
                  <a:moveTo>
                    <a:pt x="0" y="794"/>
                  </a:moveTo>
                  <a:cubicBezTo>
                    <a:pt x="110" y="758"/>
                    <a:pt x="220" y="723"/>
                    <a:pt x="250" y="613"/>
                  </a:cubicBezTo>
                  <a:cubicBezTo>
                    <a:pt x="280" y="503"/>
                    <a:pt x="224" y="238"/>
                    <a:pt x="182" y="136"/>
                  </a:cubicBezTo>
                  <a:cubicBezTo>
                    <a:pt x="140" y="34"/>
                    <a:pt x="70" y="17"/>
                    <a:pt x="0" y="0"/>
                  </a:cubicBezTo>
                </a:path>
              </a:pathLst>
            </a:custGeom>
            <a:noFill/>
            <a:ln w="38100" cap="flat" cmpd="sng">
              <a:solidFill>
                <a:srgbClr val="339966"/>
              </a:solidFill>
              <a:prstDash val="solid"/>
              <a:round/>
              <a:headEnd type="none" w="med" len="med"/>
              <a:tailEnd type="none" w="med" len="med"/>
            </a:ln>
          </p:spPr>
          <p:txBody>
            <a:bodyPr/>
            <a:lstStyle/>
            <a:p>
              <a:endParaRPr lang="zh-CN" altLang="en-US" sz="100"/>
            </a:p>
          </p:txBody>
        </p:sp>
      </p:grpSp>
      <p:sp>
        <p:nvSpPr>
          <p:cNvPr id="13330" name="文本框 74772"/>
          <p:cNvSpPr txBox="1"/>
          <p:nvPr/>
        </p:nvSpPr>
        <p:spPr>
          <a:xfrm>
            <a:off x="3549403" y="2592717"/>
            <a:ext cx="519018" cy="368300"/>
          </a:xfrm>
          <a:prstGeom prst="rect">
            <a:avLst/>
          </a:prstGeom>
          <a:noFill/>
          <a:ln w="9525">
            <a:noFill/>
          </a:ln>
        </p:spPr>
        <p:txBody>
          <a:bodyPr anchor="t">
            <a:spAutoFit/>
          </a:bodyPr>
          <a:lstStyle/>
          <a:p>
            <a:r>
              <a:rPr lang="en-US" altLang="zh-CN" sz="1795" b="1">
                <a:latin typeface="Times New Roman" panose="02020603050405020304" charset="0"/>
                <a:ea typeface="宋体" panose="02010600030101010101" pitchFamily="2" charset="-122"/>
              </a:rPr>
              <a:t>L</a:t>
            </a:r>
            <a:r>
              <a:rPr lang="en-US" altLang="zh-CN" sz="1795" b="1" baseline="-25000">
                <a:latin typeface="Times New Roman" panose="02020603050405020304" charset="0"/>
                <a:ea typeface="宋体" panose="02010600030101010101" pitchFamily="2" charset="-122"/>
              </a:rPr>
              <a:t>2</a:t>
            </a:r>
          </a:p>
        </p:txBody>
      </p:sp>
      <p:sp>
        <p:nvSpPr>
          <p:cNvPr id="13331" name="文本框 74773"/>
          <p:cNvSpPr txBox="1"/>
          <p:nvPr/>
        </p:nvSpPr>
        <p:spPr>
          <a:xfrm>
            <a:off x="3556530" y="1716205"/>
            <a:ext cx="519018" cy="368300"/>
          </a:xfrm>
          <a:prstGeom prst="rect">
            <a:avLst/>
          </a:prstGeom>
          <a:noFill/>
          <a:ln w="9525">
            <a:noFill/>
          </a:ln>
        </p:spPr>
        <p:txBody>
          <a:bodyPr anchor="t">
            <a:spAutoFit/>
          </a:bodyPr>
          <a:lstStyle/>
          <a:p>
            <a:r>
              <a:rPr lang="en-US" altLang="zh-CN" sz="1795" b="1">
                <a:latin typeface="Times New Roman" panose="02020603050405020304" charset="0"/>
                <a:ea typeface="宋体" panose="02010600030101010101" pitchFamily="2" charset="-122"/>
              </a:rPr>
              <a:t>L</a:t>
            </a:r>
            <a:r>
              <a:rPr lang="en-US" altLang="zh-CN" sz="1795" b="1" baseline="-25000">
                <a:latin typeface="Times New Roman" panose="02020603050405020304" charset="0"/>
                <a:ea typeface="宋体" panose="02010600030101010101" pitchFamily="2" charset="-122"/>
              </a:rPr>
              <a:t>1</a:t>
            </a:r>
          </a:p>
        </p:txBody>
      </p:sp>
      <p:sp>
        <p:nvSpPr>
          <p:cNvPr id="13332" name="文本框 74774"/>
          <p:cNvSpPr txBox="1"/>
          <p:nvPr/>
        </p:nvSpPr>
        <p:spPr>
          <a:xfrm>
            <a:off x="2351029" y="1903860"/>
            <a:ext cx="587905" cy="368300"/>
          </a:xfrm>
          <a:prstGeom prst="rect">
            <a:avLst/>
          </a:prstGeom>
          <a:noFill/>
          <a:ln w="9525">
            <a:noFill/>
          </a:ln>
        </p:spPr>
        <p:txBody>
          <a:bodyPr anchor="t">
            <a:spAutoFit/>
          </a:bodyPr>
          <a:lstStyle/>
          <a:p>
            <a:r>
              <a:rPr lang="en-US" altLang="zh-CN" sz="1795" b="1">
                <a:latin typeface="Times New Roman" panose="02020603050405020304" charset="0"/>
                <a:ea typeface="宋体" panose="02010600030101010101" pitchFamily="2" charset="-122"/>
              </a:rPr>
              <a:t>S</a:t>
            </a:r>
            <a:r>
              <a:rPr lang="en-US" altLang="zh-CN" sz="1795" b="1" baseline="-25000">
                <a:latin typeface="Times New Roman" panose="02020603050405020304" charset="0"/>
                <a:ea typeface="宋体" panose="02010600030101010101" pitchFamily="2" charset="-122"/>
              </a:rPr>
              <a:t>1</a:t>
            </a:r>
          </a:p>
        </p:txBody>
      </p:sp>
      <p:sp>
        <p:nvSpPr>
          <p:cNvPr id="13333" name="文本框 74775"/>
          <p:cNvSpPr txBox="1"/>
          <p:nvPr/>
        </p:nvSpPr>
        <p:spPr>
          <a:xfrm>
            <a:off x="2310647" y="2700796"/>
            <a:ext cx="534458" cy="368300"/>
          </a:xfrm>
          <a:prstGeom prst="rect">
            <a:avLst/>
          </a:prstGeom>
          <a:noFill/>
          <a:ln w="9525">
            <a:noFill/>
          </a:ln>
        </p:spPr>
        <p:txBody>
          <a:bodyPr anchor="t">
            <a:spAutoFit/>
          </a:bodyPr>
          <a:lstStyle/>
          <a:p>
            <a:r>
              <a:rPr lang="en-US" altLang="zh-CN" sz="1795" b="1">
                <a:latin typeface="Times New Roman" panose="02020603050405020304" charset="0"/>
                <a:ea typeface="宋体" panose="02010600030101010101" pitchFamily="2" charset="-122"/>
              </a:rPr>
              <a:t>S</a:t>
            </a:r>
            <a:r>
              <a:rPr lang="en-US" altLang="zh-CN" sz="1795" b="1" baseline="-25000">
                <a:latin typeface="Times New Roman" panose="02020603050405020304" charset="0"/>
                <a:ea typeface="宋体" panose="02010600030101010101" pitchFamily="2" charset="-122"/>
              </a:rPr>
              <a:t>2</a:t>
            </a:r>
          </a:p>
        </p:txBody>
      </p:sp>
      <p:sp>
        <p:nvSpPr>
          <p:cNvPr id="13334" name="文本框 74776"/>
          <p:cNvSpPr txBox="1"/>
          <p:nvPr/>
        </p:nvSpPr>
        <p:spPr>
          <a:xfrm>
            <a:off x="2364094" y="1111673"/>
            <a:ext cx="565338" cy="368300"/>
          </a:xfrm>
          <a:prstGeom prst="rect">
            <a:avLst/>
          </a:prstGeom>
          <a:noFill/>
          <a:ln w="9525">
            <a:noFill/>
          </a:ln>
        </p:spPr>
        <p:txBody>
          <a:bodyPr anchor="t">
            <a:spAutoFit/>
          </a:bodyPr>
          <a:lstStyle/>
          <a:p>
            <a:r>
              <a:rPr lang="en-US" altLang="zh-CN" sz="1795" b="1">
                <a:latin typeface="Times New Roman" panose="02020603050405020304" charset="0"/>
                <a:ea typeface="宋体" panose="02010600030101010101" pitchFamily="2" charset="-122"/>
              </a:rPr>
              <a:t>S</a:t>
            </a:r>
            <a:endParaRPr lang="en-US" altLang="zh-CN" sz="1795" b="1" baseline="-25000">
              <a:latin typeface="Times New Roman" panose="02020603050405020304" charset="0"/>
              <a:ea typeface="宋体" panose="02010600030101010101" pitchFamily="2" charset="-122"/>
            </a:endParaRPr>
          </a:p>
        </p:txBody>
      </p:sp>
      <p:grpSp>
        <p:nvGrpSpPr>
          <p:cNvPr id="13335" name="组合 74777"/>
          <p:cNvGrpSpPr/>
          <p:nvPr/>
        </p:nvGrpSpPr>
        <p:grpSpPr>
          <a:xfrm>
            <a:off x="5544820" y="942975"/>
            <a:ext cx="2183765" cy="2243455"/>
            <a:chOff x="0" y="0"/>
            <a:chExt cx="1717" cy="1824"/>
          </a:xfrm>
        </p:grpSpPr>
        <p:cxnSp>
          <p:nvCxnSpPr>
            <p:cNvPr id="13336" name="直接连接符 20"/>
            <p:cNvCxnSpPr/>
            <p:nvPr/>
          </p:nvCxnSpPr>
          <p:spPr>
            <a:xfrm flipV="1">
              <a:off x="605" y="1062"/>
              <a:ext cx="1088" cy="0"/>
            </a:xfrm>
            <a:prstGeom prst="line">
              <a:avLst/>
            </a:prstGeom>
            <a:ln w="28575" cap="flat" cmpd="sng">
              <a:solidFill>
                <a:schemeClr val="accent2"/>
              </a:solidFill>
              <a:prstDash val="solid"/>
              <a:round/>
              <a:headEnd type="none" w="med" len="med"/>
              <a:tailEnd type="none" w="med" len="med"/>
            </a:ln>
          </p:spPr>
        </p:cxnSp>
        <p:cxnSp>
          <p:nvCxnSpPr>
            <p:cNvPr id="13337" name="直接连接符 20"/>
            <p:cNvCxnSpPr/>
            <p:nvPr/>
          </p:nvCxnSpPr>
          <p:spPr>
            <a:xfrm flipV="1">
              <a:off x="601" y="1646"/>
              <a:ext cx="1088" cy="0"/>
            </a:xfrm>
            <a:prstGeom prst="line">
              <a:avLst/>
            </a:prstGeom>
            <a:ln w="28575" cap="flat" cmpd="sng">
              <a:solidFill>
                <a:srgbClr val="339966"/>
              </a:solidFill>
              <a:prstDash val="solid"/>
              <a:round/>
              <a:headEnd type="none" w="med" len="med"/>
              <a:tailEnd type="none" w="med" len="med"/>
            </a:ln>
          </p:spPr>
        </p:cxnSp>
        <p:cxnSp>
          <p:nvCxnSpPr>
            <p:cNvPr id="13338" name="直接连接符 24"/>
            <p:cNvCxnSpPr/>
            <p:nvPr/>
          </p:nvCxnSpPr>
          <p:spPr>
            <a:xfrm rot="5400000" flipH="1" flipV="1">
              <a:off x="1363" y="1321"/>
              <a:ext cx="654" cy="6"/>
            </a:xfrm>
            <a:prstGeom prst="line">
              <a:avLst/>
            </a:prstGeom>
            <a:ln w="28575" cap="flat" cmpd="sng">
              <a:solidFill>
                <a:srgbClr val="339966"/>
              </a:solidFill>
              <a:prstDash val="solid"/>
              <a:round/>
              <a:headEnd type="none" w="med" len="med"/>
              <a:tailEnd type="none" w="med" len="med"/>
            </a:ln>
          </p:spPr>
        </p:cxnSp>
        <p:cxnSp>
          <p:nvCxnSpPr>
            <p:cNvPr id="13339" name="直接连接符 24"/>
            <p:cNvCxnSpPr/>
            <p:nvPr/>
          </p:nvCxnSpPr>
          <p:spPr>
            <a:xfrm rot="5400000" flipH="1" flipV="1">
              <a:off x="-304" y="1330"/>
              <a:ext cx="654" cy="6"/>
            </a:xfrm>
            <a:prstGeom prst="line">
              <a:avLst/>
            </a:prstGeom>
            <a:ln w="28575" cap="flat" cmpd="sng">
              <a:solidFill>
                <a:srgbClr val="339966"/>
              </a:solidFill>
              <a:prstDash val="solid"/>
              <a:round/>
              <a:headEnd type="none" w="med" len="med"/>
              <a:tailEnd type="none" w="med" len="med"/>
            </a:ln>
          </p:spPr>
        </p:cxnSp>
        <p:sp>
          <p:nvSpPr>
            <p:cNvPr id="13340" name="Line 41"/>
            <p:cNvSpPr/>
            <p:nvPr/>
          </p:nvSpPr>
          <p:spPr>
            <a:xfrm>
              <a:off x="33" y="332"/>
              <a:ext cx="226" cy="1"/>
            </a:xfrm>
            <a:prstGeom prst="line">
              <a:avLst/>
            </a:prstGeom>
            <a:ln w="25400" cap="flat" cmpd="sng">
              <a:solidFill>
                <a:srgbClr val="CC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cxnSp>
          <p:nvCxnSpPr>
            <p:cNvPr id="13341" name="直接连接符 20"/>
            <p:cNvCxnSpPr/>
            <p:nvPr/>
          </p:nvCxnSpPr>
          <p:spPr>
            <a:xfrm flipV="1">
              <a:off x="26" y="1045"/>
              <a:ext cx="369" cy="0"/>
            </a:xfrm>
            <a:prstGeom prst="line">
              <a:avLst/>
            </a:prstGeom>
            <a:ln w="28575" cap="flat" cmpd="sng">
              <a:solidFill>
                <a:schemeClr val="accent2"/>
              </a:solidFill>
              <a:prstDash val="solid"/>
              <a:round/>
              <a:headEnd type="none" w="med" len="med"/>
              <a:tailEnd type="none" w="med" len="med"/>
            </a:ln>
          </p:spPr>
        </p:cxnSp>
        <p:sp>
          <p:nvSpPr>
            <p:cNvPr id="13342" name="AutoShape 21"/>
            <p:cNvSpPr/>
            <p:nvPr/>
          </p:nvSpPr>
          <p:spPr>
            <a:xfrm>
              <a:off x="963" y="886"/>
              <a:ext cx="318" cy="316"/>
            </a:xfrm>
            <a:prstGeom prst="flowChartSummingJunction">
              <a:avLst/>
            </a:prstGeom>
            <a:solidFill>
              <a:schemeClr val="bg1"/>
            </a:solidFill>
            <a:ln w="25400" cap="flat" cmpd="sng">
              <a:solidFill>
                <a:schemeClr val="accent2"/>
              </a:solidFill>
              <a:prstDash val="solid"/>
              <a:round/>
              <a:headEnd type="none" w="med" len="med"/>
              <a:tailEnd type="none" w="med" len="med"/>
            </a:ln>
          </p:spPr>
          <p:txBody>
            <a:bodyPr wrap="none" anchor="ctr"/>
            <a:lstStyle/>
            <a:p>
              <a:endParaRPr lang="zh-CN" altLang="en-US" sz="100" dirty="0">
                <a:solidFill>
                  <a:srgbClr val="000000"/>
                </a:solidFill>
                <a:latin typeface="Times New Roman" panose="02020603050405020304" charset="0"/>
                <a:ea typeface="宋体" panose="02010600030101010101" pitchFamily="2" charset="-122"/>
              </a:endParaRPr>
            </a:p>
          </p:txBody>
        </p:sp>
        <p:sp>
          <p:nvSpPr>
            <p:cNvPr id="13343" name="Line 32"/>
            <p:cNvSpPr/>
            <p:nvPr/>
          </p:nvSpPr>
          <p:spPr>
            <a:xfrm>
              <a:off x="871" y="117"/>
              <a:ext cx="0" cy="419"/>
            </a:xfrm>
            <a:prstGeom prst="line">
              <a:avLst/>
            </a:prstGeom>
            <a:ln w="2857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3344" name="Line 33"/>
            <p:cNvSpPr/>
            <p:nvPr/>
          </p:nvSpPr>
          <p:spPr>
            <a:xfrm>
              <a:off x="955" y="201"/>
              <a:ext cx="0" cy="262"/>
            </a:xfrm>
            <a:prstGeom prst="line">
              <a:avLst/>
            </a:prstGeom>
            <a:ln w="28575" cap="flat" cmpd="sng">
              <a:solidFill>
                <a:srgbClr val="00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3345" name="Line 34"/>
            <p:cNvSpPr/>
            <p:nvPr/>
          </p:nvSpPr>
          <p:spPr>
            <a:xfrm flipV="1">
              <a:off x="960" y="325"/>
              <a:ext cx="743" cy="2"/>
            </a:xfrm>
            <a:prstGeom prst="line">
              <a:avLst/>
            </a:prstGeom>
            <a:ln w="28575" cap="flat" cmpd="sng">
              <a:solidFill>
                <a:srgbClr val="CC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cxnSp>
          <p:nvCxnSpPr>
            <p:cNvPr id="13346" name="直接连接符 23"/>
            <p:cNvCxnSpPr/>
            <p:nvPr/>
          </p:nvCxnSpPr>
          <p:spPr>
            <a:xfrm rot="5400000" flipH="1" flipV="1">
              <a:off x="1341" y="676"/>
              <a:ext cx="716" cy="8"/>
            </a:xfrm>
            <a:prstGeom prst="line">
              <a:avLst/>
            </a:prstGeom>
            <a:ln w="28575" cap="flat" cmpd="sng">
              <a:solidFill>
                <a:srgbClr val="CC0000"/>
              </a:solidFill>
              <a:prstDash val="solid"/>
              <a:round/>
              <a:headEnd type="none" w="med" len="med"/>
              <a:tailEnd type="none" w="med" len="med"/>
            </a:ln>
          </p:spPr>
        </p:cxnSp>
        <p:cxnSp>
          <p:nvCxnSpPr>
            <p:cNvPr id="13347" name="直接连接符 24"/>
            <p:cNvCxnSpPr/>
            <p:nvPr/>
          </p:nvCxnSpPr>
          <p:spPr>
            <a:xfrm rot="5400000" flipH="1" flipV="1">
              <a:off x="-328" y="670"/>
              <a:ext cx="716" cy="7"/>
            </a:xfrm>
            <a:prstGeom prst="line">
              <a:avLst/>
            </a:prstGeom>
            <a:ln w="28575" cap="flat" cmpd="sng">
              <a:solidFill>
                <a:srgbClr val="CC0000"/>
              </a:solidFill>
              <a:prstDash val="solid"/>
              <a:round/>
              <a:headEnd type="none" w="med" len="med"/>
              <a:tailEnd type="none" w="med" len="med"/>
            </a:ln>
          </p:spPr>
        </p:cxnSp>
        <p:sp>
          <p:nvSpPr>
            <p:cNvPr id="13348" name="Line 41"/>
            <p:cNvSpPr/>
            <p:nvPr/>
          </p:nvSpPr>
          <p:spPr>
            <a:xfrm>
              <a:off x="450" y="336"/>
              <a:ext cx="420" cy="1"/>
            </a:xfrm>
            <a:prstGeom prst="line">
              <a:avLst/>
            </a:prstGeom>
            <a:ln w="25400" cap="flat" cmpd="sng">
              <a:solidFill>
                <a:srgbClr val="CC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3349" name="文本框 74791"/>
            <p:cNvSpPr txBox="1"/>
            <p:nvPr/>
          </p:nvSpPr>
          <p:spPr>
            <a:xfrm>
              <a:off x="1158" y="1277"/>
              <a:ext cx="400" cy="299"/>
            </a:xfrm>
            <a:prstGeom prst="rect">
              <a:avLst/>
            </a:prstGeom>
            <a:noFill/>
            <a:ln w="9525">
              <a:noFill/>
            </a:ln>
          </p:spPr>
          <p:txBody>
            <a:bodyPr anchor="t">
              <a:spAutoFit/>
            </a:bodyPr>
            <a:lstStyle/>
            <a:p>
              <a:r>
                <a:rPr lang="en-US" altLang="zh-CN" sz="1795" b="1">
                  <a:latin typeface="Times New Roman" panose="02020603050405020304" charset="0"/>
                  <a:ea typeface="宋体" panose="02010600030101010101" pitchFamily="2" charset="-122"/>
                </a:rPr>
                <a:t>L</a:t>
              </a:r>
              <a:r>
                <a:rPr lang="en-US" altLang="zh-CN" sz="1795" b="1" baseline="-25000">
                  <a:latin typeface="Times New Roman" panose="02020603050405020304" charset="0"/>
                  <a:ea typeface="宋体" panose="02010600030101010101" pitchFamily="2" charset="-122"/>
                </a:rPr>
                <a:t>2</a:t>
              </a:r>
            </a:p>
          </p:txBody>
        </p:sp>
        <p:sp>
          <p:nvSpPr>
            <p:cNvPr id="13350" name="文本框 74792"/>
            <p:cNvSpPr txBox="1"/>
            <p:nvPr/>
          </p:nvSpPr>
          <p:spPr>
            <a:xfrm>
              <a:off x="1158" y="647"/>
              <a:ext cx="400" cy="299"/>
            </a:xfrm>
            <a:prstGeom prst="rect">
              <a:avLst/>
            </a:prstGeom>
            <a:noFill/>
            <a:ln w="9525">
              <a:noFill/>
            </a:ln>
          </p:spPr>
          <p:txBody>
            <a:bodyPr anchor="t">
              <a:spAutoFit/>
            </a:bodyPr>
            <a:lstStyle/>
            <a:p>
              <a:r>
                <a:rPr lang="en-US" altLang="zh-CN" sz="1795" b="1">
                  <a:latin typeface="Times New Roman" panose="02020603050405020304" charset="0"/>
                  <a:ea typeface="宋体" panose="02010600030101010101" pitchFamily="2" charset="-122"/>
                </a:rPr>
                <a:t>L</a:t>
              </a:r>
              <a:r>
                <a:rPr lang="en-US" altLang="zh-CN" sz="1795" b="1" baseline="-25000">
                  <a:latin typeface="Times New Roman" panose="02020603050405020304" charset="0"/>
                  <a:ea typeface="宋体" panose="02010600030101010101" pitchFamily="2" charset="-122"/>
                </a:rPr>
                <a:t>1</a:t>
              </a:r>
            </a:p>
          </p:txBody>
        </p:sp>
        <p:cxnSp>
          <p:nvCxnSpPr>
            <p:cNvPr id="13351" name="直接连接符 20"/>
            <p:cNvCxnSpPr/>
            <p:nvPr/>
          </p:nvCxnSpPr>
          <p:spPr>
            <a:xfrm flipV="1">
              <a:off x="26" y="1660"/>
              <a:ext cx="347" cy="0"/>
            </a:xfrm>
            <a:prstGeom prst="line">
              <a:avLst/>
            </a:prstGeom>
            <a:ln w="28575" cap="flat" cmpd="sng">
              <a:solidFill>
                <a:srgbClr val="339966"/>
              </a:solidFill>
              <a:prstDash val="solid"/>
              <a:round/>
              <a:headEnd type="none" w="med" len="med"/>
              <a:tailEnd type="none" w="med" len="med"/>
            </a:ln>
          </p:spPr>
        </p:cxnSp>
        <p:sp>
          <p:nvSpPr>
            <p:cNvPr id="13352" name="AutoShape 21"/>
            <p:cNvSpPr/>
            <p:nvPr/>
          </p:nvSpPr>
          <p:spPr>
            <a:xfrm>
              <a:off x="963" y="1509"/>
              <a:ext cx="318" cy="315"/>
            </a:xfrm>
            <a:prstGeom prst="flowChartSummingJunction">
              <a:avLst/>
            </a:prstGeom>
            <a:solidFill>
              <a:schemeClr val="bg1"/>
            </a:solidFill>
            <a:ln w="25400" cap="flat" cmpd="sng">
              <a:solidFill>
                <a:srgbClr val="339966"/>
              </a:solidFill>
              <a:prstDash val="solid"/>
              <a:round/>
              <a:headEnd type="none" w="med" len="med"/>
              <a:tailEnd type="none" w="med" len="med"/>
            </a:ln>
          </p:spPr>
          <p:txBody>
            <a:bodyPr wrap="none" anchor="ctr"/>
            <a:lstStyle/>
            <a:p>
              <a:endParaRPr lang="zh-CN" altLang="en-US" sz="100" dirty="0">
                <a:solidFill>
                  <a:srgbClr val="000000"/>
                </a:solidFill>
                <a:latin typeface="Times New Roman" panose="02020603050405020304" charset="0"/>
                <a:ea typeface="宋体" panose="02010600030101010101" pitchFamily="2" charset="-122"/>
              </a:endParaRPr>
            </a:p>
          </p:txBody>
        </p:sp>
        <p:sp>
          <p:nvSpPr>
            <p:cNvPr id="13353" name="椭圆 74795"/>
            <p:cNvSpPr/>
            <p:nvPr/>
          </p:nvSpPr>
          <p:spPr>
            <a:xfrm>
              <a:off x="0" y="1015"/>
              <a:ext cx="49" cy="50"/>
            </a:xfrm>
            <a:prstGeom prst="ellipse">
              <a:avLst/>
            </a:prstGeom>
            <a:solidFill>
              <a:srgbClr val="CC0000"/>
            </a:solidFill>
            <a:ln w="9525" cap="flat" cmpd="sng">
              <a:solidFill>
                <a:srgbClr val="CC0000"/>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3354" name="椭圆 74796"/>
            <p:cNvSpPr/>
            <p:nvPr/>
          </p:nvSpPr>
          <p:spPr>
            <a:xfrm>
              <a:off x="1668" y="1024"/>
              <a:ext cx="49" cy="50"/>
            </a:xfrm>
            <a:prstGeom prst="ellipse">
              <a:avLst/>
            </a:prstGeom>
            <a:solidFill>
              <a:srgbClr val="CC0000"/>
            </a:solidFill>
            <a:ln w="9525" cap="flat" cmpd="sng">
              <a:solidFill>
                <a:schemeClr val="tx1"/>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3355" name="文本框 74797"/>
            <p:cNvSpPr txBox="1"/>
            <p:nvPr/>
          </p:nvSpPr>
          <p:spPr>
            <a:xfrm>
              <a:off x="419" y="664"/>
              <a:ext cx="400" cy="299"/>
            </a:xfrm>
            <a:prstGeom prst="rect">
              <a:avLst/>
            </a:prstGeom>
            <a:noFill/>
            <a:ln w="9525">
              <a:noFill/>
            </a:ln>
          </p:spPr>
          <p:txBody>
            <a:bodyPr anchor="t">
              <a:spAutoFit/>
            </a:bodyPr>
            <a:lstStyle/>
            <a:p>
              <a:r>
                <a:rPr lang="en-US" altLang="zh-CN" sz="1795" b="1">
                  <a:latin typeface="Times New Roman" panose="02020603050405020304" charset="0"/>
                  <a:ea typeface="宋体" panose="02010600030101010101" pitchFamily="2" charset="-122"/>
                </a:rPr>
                <a:t>S</a:t>
              </a:r>
              <a:r>
                <a:rPr lang="en-US" altLang="zh-CN" sz="1795" b="1" baseline="-25000">
                  <a:latin typeface="Times New Roman" panose="02020603050405020304" charset="0"/>
                  <a:ea typeface="宋体" panose="02010600030101010101" pitchFamily="2" charset="-122"/>
                </a:rPr>
                <a:t>1</a:t>
              </a:r>
            </a:p>
          </p:txBody>
        </p:sp>
        <p:sp>
          <p:nvSpPr>
            <p:cNvPr id="13356" name="Line 44"/>
            <p:cNvSpPr/>
            <p:nvPr/>
          </p:nvSpPr>
          <p:spPr>
            <a:xfrm flipV="1">
              <a:off x="386" y="962"/>
              <a:ext cx="263" cy="91"/>
            </a:xfrm>
            <a:prstGeom prst="line">
              <a:avLst/>
            </a:prstGeom>
            <a:ln w="25400" cap="flat" cmpd="sng">
              <a:solidFill>
                <a:schemeClr val="tx1"/>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3357" name="文本框 74799"/>
            <p:cNvSpPr txBox="1"/>
            <p:nvPr/>
          </p:nvSpPr>
          <p:spPr>
            <a:xfrm>
              <a:off x="419" y="1272"/>
              <a:ext cx="400" cy="299"/>
            </a:xfrm>
            <a:prstGeom prst="rect">
              <a:avLst/>
            </a:prstGeom>
            <a:noFill/>
            <a:ln w="9525">
              <a:noFill/>
            </a:ln>
          </p:spPr>
          <p:txBody>
            <a:bodyPr anchor="t">
              <a:spAutoFit/>
            </a:bodyPr>
            <a:lstStyle/>
            <a:p>
              <a:r>
                <a:rPr lang="en-US" altLang="zh-CN" sz="1795" b="1">
                  <a:latin typeface="Times New Roman" panose="02020603050405020304" charset="0"/>
                  <a:ea typeface="宋体" panose="02010600030101010101" pitchFamily="2" charset="-122"/>
                </a:rPr>
                <a:t>S</a:t>
              </a:r>
              <a:r>
                <a:rPr lang="en-US" altLang="zh-CN" sz="1795" b="1" baseline="-25000">
                  <a:latin typeface="Times New Roman" panose="02020603050405020304" charset="0"/>
                  <a:ea typeface="宋体" panose="02010600030101010101" pitchFamily="2" charset="-122"/>
                </a:rPr>
                <a:t>2</a:t>
              </a:r>
            </a:p>
          </p:txBody>
        </p:sp>
        <p:grpSp>
          <p:nvGrpSpPr>
            <p:cNvPr id="13358" name="组合 74800"/>
            <p:cNvGrpSpPr/>
            <p:nvPr/>
          </p:nvGrpSpPr>
          <p:grpSpPr>
            <a:xfrm>
              <a:off x="250" y="0"/>
              <a:ext cx="316" cy="369"/>
              <a:chOff x="0" y="0"/>
              <a:chExt cx="316" cy="369"/>
            </a:xfrm>
          </p:grpSpPr>
          <p:sp>
            <p:nvSpPr>
              <p:cNvPr id="13359" name="文本框 74801"/>
              <p:cNvSpPr txBox="1"/>
              <p:nvPr/>
            </p:nvSpPr>
            <p:spPr>
              <a:xfrm>
                <a:off x="55" y="0"/>
                <a:ext cx="261" cy="299"/>
              </a:xfrm>
              <a:prstGeom prst="rect">
                <a:avLst/>
              </a:prstGeom>
              <a:noFill/>
              <a:ln w="9525">
                <a:noFill/>
              </a:ln>
            </p:spPr>
            <p:txBody>
              <a:bodyPr wrap="square" anchor="t">
                <a:spAutoFit/>
              </a:bodyPr>
              <a:lstStyle/>
              <a:p>
                <a:r>
                  <a:rPr lang="en-US" altLang="zh-CN" sz="1795" b="1">
                    <a:latin typeface="Times New Roman" panose="02020603050405020304" charset="0"/>
                    <a:ea typeface="宋体" panose="02010600030101010101" pitchFamily="2" charset="-122"/>
                  </a:rPr>
                  <a:t>S</a:t>
                </a:r>
                <a:endParaRPr lang="en-US" altLang="zh-CN" sz="1795" b="1" baseline="-25000">
                  <a:latin typeface="Times New Roman" panose="02020603050405020304" charset="0"/>
                  <a:ea typeface="宋体" panose="02010600030101010101" pitchFamily="2" charset="-122"/>
                </a:endParaRPr>
              </a:p>
            </p:txBody>
          </p:sp>
          <p:sp>
            <p:nvSpPr>
              <p:cNvPr id="13360" name="Line 44"/>
              <p:cNvSpPr/>
              <p:nvPr/>
            </p:nvSpPr>
            <p:spPr>
              <a:xfrm flipV="1">
                <a:off x="68" y="236"/>
                <a:ext cx="239" cy="91"/>
              </a:xfrm>
              <a:prstGeom prst="line">
                <a:avLst/>
              </a:prstGeom>
              <a:ln w="25400" cap="flat" cmpd="sng">
                <a:solidFill>
                  <a:schemeClr val="tx1"/>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3361" name="Oval 42"/>
              <p:cNvSpPr/>
              <p:nvPr/>
            </p:nvSpPr>
            <p:spPr>
              <a:xfrm>
                <a:off x="0" y="304"/>
                <a:ext cx="67" cy="65"/>
              </a:xfrm>
              <a:prstGeom prst="ellipse">
                <a:avLst/>
              </a:prstGeom>
              <a:solidFill>
                <a:schemeClr val="bg1"/>
              </a:solidFill>
              <a:ln w="25400" cap="flat" cmpd="sng">
                <a:solidFill>
                  <a:schemeClr val="tx1"/>
                </a:solidFill>
                <a:prstDash val="solid"/>
                <a:round/>
                <a:headEnd type="none" w="med" len="med"/>
                <a:tailEnd type="none" w="med" len="med"/>
              </a:ln>
            </p:spPr>
            <p:txBody>
              <a:bodyPr wrap="none" anchor="ctr"/>
              <a:lstStyle/>
              <a:p>
                <a:endParaRPr lang="zh-CN" altLang="en-US" sz="100" dirty="0">
                  <a:solidFill>
                    <a:srgbClr val="000000"/>
                  </a:solidFill>
                  <a:latin typeface="Times New Roman" panose="02020603050405020304" charset="0"/>
                  <a:ea typeface="宋体" panose="02010600030101010101" pitchFamily="2" charset="-122"/>
                </a:endParaRPr>
              </a:p>
            </p:txBody>
          </p:sp>
        </p:grpSp>
        <p:sp>
          <p:nvSpPr>
            <p:cNvPr id="13362" name="Oval 42"/>
            <p:cNvSpPr/>
            <p:nvPr/>
          </p:nvSpPr>
          <p:spPr>
            <a:xfrm>
              <a:off x="373" y="1019"/>
              <a:ext cx="67" cy="65"/>
            </a:xfrm>
            <a:prstGeom prst="ellipse">
              <a:avLst/>
            </a:prstGeom>
            <a:solidFill>
              <a:schemeClr val="bg1"/>
            </a:solidFill>
            <a:ln w="25400" cap="flat" cmpd="sng">
              <a:solidFill>
                <a:schemeClr val="tx1"/>
              </a:solidFill>
              <a:prstDash val="solid"/>
              <a:round/>
              <a:headEnd type="none" w="med" len="med"/>
              <a:tailEnd type="none" w="med" len="med"/>
            </a:ln>
          </p:spPr>
          <p:txBody>
            <a:bodyPr wrap="none" anchor="ctr"/>
            <a:lstStyle/>
            <a:p>
              <a:endParaRPr lang="zh-CN" altLang="en-US" sz="100" dirty="0">
                <a:solidFill>
                  <a:srgbClr val="000000"/>
                </a:solidFill>
                <a:latin typeface="Times New Roman" panose="02020603050405020304" charset="0"/>
                <a:ea typeface="宋体" panose="02010600030101010101" pitchFamily="2" charset="-122"/>
              </a:endParaRPr>
            </a:p>
          </p:txBody>
        </p:sp>
        <p:sp>
          <p:nvSpPr>
            <p:cNvPr id="13363" name="Line 44"/>
            <p:cNvSpPr/>
            <p:nvPr/>
          </p:nvSpPr>
          <p:spPr>
            <a:xfrm flipV="1">
              <a:off x="386" y="1575"/>
              <a:ext cx="263" cy="90"/>
            </a:xfrm>
            <a:prstGeom prst="line">
              <a:avLst/>
            </a:prstGeom>
            <a:ln w="25400" cap="flat" cmpd="sng">
              <a:solidFill>
                <a:schemeClr val="tx1"/>
              </a:solidFill>
              <a:prstDash val="solid"/>
              <a:round/>
              <a:headEnd type="none" w="med" len="med"/>
              <a:tailEnd type="none" w="med" len="med"/>
            </a:ln>
          </p:spPr>
          <p:txBody>
            <a:bodyPr anchor="t"/>
            <a:lstStyle/>
            <a:p>
              <a:endParaRPr lang="zh-CN" altLang="en-US" sz="100">
                <a:latin typeface="Arial" panose="020B0604020202020204" pitchFamily="34" charset="0"/>
                <a:ea typeface="宋体" panose="02010600030101010101" pitchFamily="2" charset="-122"/>
              </a:endParaRPr>
            </a:p>
          </p:txBody>
        </p:sp>
        <p:sp>
          <p:nvSpPr>
            <p:cNvPr id="13364" name="Oval 42"/>
            <p:cNvSpPr/>
            <p:nvPr/>
          </p:nvSpPr>
          <p:spPr>
            <a:xfrm>
              <a:off x="373" y="1634"/>
              <a:ext cx="67" cy="65"/>
            </a:xfrm>
            <a:prstGeom prst="ellipse">
              <a:avLst/>
            </a:prstGeom>
            <a:solidFill>
              <a:schemeClr val="bg1"/>
            </a:solidFill>
            <a:ln w="25400" cap="flat" cmpd="sng">
              <a:solidFill>
                <a:schemeClr val="tx1"/>
              </a:solidFill>
              <a:prstDash val="solid"/>
              <a:round/>
              <a:headEnd type="none" w="med" len="med"/>
              <a:tailEnd type="none" w="med" len="med"/>
            </a:ln>
          </p:spPr>
          <p:txBody>
            <a:bodyPr wrap="none" anchor="ctr"/>
            <a:lstStyle/>
            <a:p>
              <a:endParaRPr lang="zh-CN" altLang="en-US" sz="100" dirty="0">
                <a:solidFill>
                  <a:srgbClr val="000000"/>
                </a:solidFill>
                <a:latin typeface="Times New Roman" panose="02020603050405020304" charset="0"/>
                <a:ea typeface="宋体" panose="02010600030101010101" pitchFamily="2" charset="-122"/>
              </a:endParaRPr>
            </a:p>
          </p:txBody>
        </p:sp>
      </p:grpSp>
      <p:sp>
        <p:nvSpPr>
          <p:cNvPr id="74808" name="矩形 74807"/>
          <p:cNvSpPr/>
          <p:nvPr/>
        </p:nvSpPr>
        <p:spPr>
          <a:xfrm>
            <a:off x="991235" y="3761740"/>
            <a:ext cx="6534785" cy="1014730"/>
          </a:xfrm>
          <a:prstGeom prst="rect">
            <a:avLst/>
          </a:prstGeom>
          <a:noFill/>
          <a:ln w="9525">
            <a:noFill/>
          </a:ln>
        </p:spPr>
        <p:txBody>
          <a:bodyPr wrap="square" anchor="t">
            <a:spAutoFit/>
          </a:bodyPr>
          <a:lstStyle/>
          <a:p>
            <a:pPr>
              <a:lnSpc>
                <a:spcPct val="150000"/>
              </a:lnSpc>
            </a:pPr>
            <a:r>
              <a:rPr lang="zh-CN" altLang="en-US" sz="2000" b="1" dirty="0">
                <a:solidFill>
                  <a:srgbClr val="000000"/>
                </a:solidFill>
                <a:latin typeface="宋体" panose="02010600030101010101" pitchFamily="2" charset="-122"/>
                <a:ea typeface="宋体" panose="02010600030101010101" pitchFamily="2" charset="-122"/>
              </a:rPr>
              <a:t>在并联电路中：干路开关控制所有用电器。</a:t>
            </a:r>
          </a:p>
          <a:p>
            <a:pPr>
              <a:lnSpc>
                <a:spcPct val="150000"/>
              </a:lnSpc>
            </a:pPr>
            <a:r>
              <a:rPr lang="zh-CN" altLang="en-US" sz="2000" b="1" dirty="0">
                <a:solidFill>
                  <a:srgbClr val="000000"/>
                </a:solidFill>
                <a:latin typeface="宋体" panose="02010600030101010101" pitchFamily="2" charset="-122"/>
                <a:ea typeface="宋体" panose="02010600030101010101" pitchFamily="2" charset="-122"/>
              </a:rPr>
              <a:t>              支路开关只能控制所在支路的用电器。</a:t>
            </a:r>
          </a:p>
        </p:txBody>
      </p:sp>
      <p:sp>
        <p:nvSpPr>
          <p:cNvPr id="13" name="流程图: 资料带 12"/>
          <p:cNvSpPr/>
          <p:nvPr/>
        </p:nvSpPr>
        <p:spPr>
          <a:xfrm>
            <a:off x="170180" y="120015"/>
            <a:ext cx="1204595" cy="5238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170180" y="198120"/>
            <a:ext cx="135382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FF00"/>
                </a:solidFill>
                <a:effectLst/>
                <a:uFillTx/>
                <a:latin typeface="Arial" panose="020B0604020202020204"/>
                <a:ea typeface="Arial" panose="020B0604020202020204"/>
                <a:cs typeface="Arial" panose="020B0604020202020204"/>
                <a:sym typeface="Arial" panose="020B0604020202020204"/>
              </a:rPr>
              <a:t>观察与思考</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linds(horizontal)">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3335"/>
                                        </p:tgtEl>
                                        <p:attrNameLst>
                                          <p:attrName>style.visibility</p:attrName>
                                        </p:attrNameLst>
                                      </p:cBhvr>
                                      <p:to>
                                        <p:strVal val="visible"/>
                                      </p:to>
                                    </p:set>
                                    <p:animEffect transition="in" filter="box(in)">
                                      <p:cBhvr>
                                        <p:cTn id="12" dur="2000"/>
                                        <p:tgtEl>
                                          <p:spTgt spid="1333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4808">
                                            <p:txEl>
                                              <p:pRg st="0" end="0"/>
                                            </p:txEl>
                                          </p:spTgt>
                                        </p:tgtEl>
                                        <p:attrNameLst>
                                          <p:attrName>style.visibility</p:attrName>
                                        </p:attrNameLst>
                                      </p:cBhvr>
                                      <p:to>
                                        <p:strVal val="visible"/>
                                      </p:to>
                                    </p:set>
                                    <p:animEffect transition="in" filter="blinds(horizontal)">
                                      <p:cBhvr>
                                        <p:cTn id="17" dur="500"/>
                                        <p:tgtEl>
                                          <p:spTgt spid="7480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4808">
                                            <p:txEl>
                                              <p:pRg st="1" end="1"/>
                                            </p:txEl>
                                          </p:spTgt>
                                        </p:tgtEl>
                                        <p:attrNameLst>
                                          <p:attrName>style.visibility</p:attrName>
                                        </p:attrNameLst>
                                      </p:cBhvr>
                                      <p:to>
                                        <p:strVal val="visible"/>
                                      </p:to>
                                    </p:set>
                                    <p:animEffect transition="in" filter="blinds(horizontal)">
                                      <p:cBhvr>
                                        <p:cTn id="22" dur="500"/>
                                        <p:tgtEl>
                                          <p:spTgt spid="7480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709</Words>
  <Application>WPS 演示</Application>
  <PresentationFormat>自定义</PresentationFormat>
  <Paragraphs>94</Paragraphs>
  <Slides>17</Slides>
  <Notes>1</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Default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94</cp:revision>
  <dcterms:created xsi:type="dcterms:W3CDTF">2019-04-02T02:49:00Z</dcterms:created>
  <dcterms:modified xsi:type="dcterms:W3CDTF">2019-11-20T15:00:12Z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2052-11.1.0.9031</vt:lpwstr>
  </property>
</Properties>
</file>